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420" r:id="rId5"/>
    <p:sldId id="364" r:id="rId6"/>
    <p:sldId id="416" r:id="rId7"/>
    <p:sldId id="417" r:id="rId8"/>
    <p:sldId id="295" r:id="rId9"/>
    <p:sldId id="296" r:id="rId10"/>
    <p:sldId id="365" r:id="rId11"/>
    <p:sldId id="366" r:id="rId12"/>
    <p:sldId id="410" r:id="rId13"/>
    <p:sldId id="412" r:id="rId14"/>
    <p:sldId id="404" r:id="rId15"/>
    <p:sldId id="373" r:id="rId16"/>
    <p:sldId id="367" r:id="rId17"/>
    <p:sldId id="368" r:id="rId18"/>
    <p:sldId id="374" r:id="rId19"/>
    <p:sldId id="382" r:id="rId20"/>
    <p:sldId id="378" r:id="rId21"/>
    <p:sldId id="379" r:id="rId22"/>
    <p:sldId id="418" r:id="rId23"/>
    <p:sldId id="383" r:id="rId24"/>
    <p:sldId id="384" r:id="rId25"/>
    <p:sldId id="405" r:id="rId26"/>
    <p:sldId id="385" r:id="rId27"/>
    <p:sldId id="409" r:id="rId28"/>
    <p:sldId id="386" r:id="rId29"/>
    <p:sldId id="387" r:id="rId30"/>
    <p:sldId id="388" r:id="rId31"/>
    <p:sldId id="391" r:id="rId32"/>
    <p:sldId id="392" r:id="rId33"/>
    <p:sldId id="393" r:id="rId34"/>
    <p:sldId id="394" r:id="rId35"/>
    <p:sldId id="419" r:id="rId36"/>
    <p:sldId id="413" r:id="rId37"/>
    <p:sldId id="414" r:id="rId38"/>
    <p:sldId id="397" r:id="rId39"/>
    <p:sldId id="398" r:id="rId40"/>
    <p:sldId id="399" r:id="rId41"/>
    <p:sldId id="400" r:id="rId42"/>
    <p:sldId id="401" r:id="rId43"/>
    <p:sldId id="358" r:id="rId44"/>
    <p:sldId id="363"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420"/>
            <p14:sldId id="364"/>
            <p14:sldId id="416"/>
            <p14:sldId id="417"/>
            <p14:sldId id="295"/>
            <p14:sldId id="296"/>
            <p14:sldId id="365"/>
            <p14:sldId id="366"/>
            <p14:sldId id="410"/>
            <p14:sldId id="412"/>
            <p14:sldId id="404"/>
            <p14:sldId id="373"/>
            <p14:sldId id="367"/>
            <p14:sldId id="368"/>
            <p14:sldId id="374"/>
            <p14:sldId id="382"/>
            <p14:sldId id="378"/>
            <p14:sldId id="379"/>
            <p14:sldId id="418"/>
            <p14:sldId id="383"/>
            <p14:sldId id="384"/>
            <p14:sldId id="405"/>
            <p14:sldId id="385"/>
            <p14:sldId id="409"/>
            <p14:sldId id="386"/>
            <p14:sldId id="387"/>
            <p14:sldId id="388"/>
            <p14:sldId id="391"/>
            <p14:sldId id="392"/>
            <p14:sldId id="393"/>
            <p14:sldId id="394"/>
            <p14:sldId id="419"/>
            <p14:sldId id="413"/>
            <p14:sldId id="414"/>
            <p14:sldId id="397"/>
            <p14:sldId id="398"/>
            <p14:sldId id="399"/>
            <p14:sldId id="400"/>
            <p14:sldId id="401"/>
            <p14:sldId id="358"/>
            <p14:sldId id="363"/>
          </p14:sldIdLst>
        </p14:section>
        <p14:section name="Untitled Section" id="{9C5F44EC-C021-494C-9E0B-7CCC8E5B114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Sylvester" initials="C" lastIdx="28" clrIdx="0"/>
  <p:cmAuthor id="1" name="Peter Knighton" initials="PK" lastIdx="17" clrIdx="1"/>
  <p:cmAuthor id="2" name="Bob Young" initials="" lastIdx="21" clrIdx="2"/>
  <p:cmAuthor id="3" name="Cartwright, Cher" initials="CC" lastIdx="32" clrIdx="3"/>
  <p:cmAuthor id="4" name="Anna Duggan" initials="AD" lastIdx="59" clrIdx="4"/>
  <p:cmAuthor id="5" name="Marsland Louise" initials="ML" lastIdx="45" clrIdx="5"/>
  <p:cmAuthor id="6" name="Daniela Silva" initials="DS" lastIdx="5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C1EA"/>
    <a:srgbClr val="005EB8"/>
    <a:srgbClr val="D0D5D6"/>
    <a:srgbClr val="FFB81C"/>
    <a:srgbClr val="003087"/>
    <a:srgbClr val="00A050"/>
    <a:srgbClr val="C02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8" autoAdjust="0"/>
    <p:restoredTop sz="99809" autoAdjust="0"/>
  </p:normalViewPr>
  <p:slideViewPr>
    <p:cSldViewPr>
      <p:cViewPr>
        <p:scale>
          <a:sx n="100" d="100"/>
          <a:sy n="100" d="100"/>
        </p:scale>
        <p:origin x="-2028" y="-3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46"/>
    </p:cViewPr>
  </p:sorterViewPr>
  <p:notesViewPr>
    <p:cSldViewPr>
      <p:cViewPr varScale="1">
        <p:scale>
          <a:sx n="65" d="100"/>
          <a:sy n="65" d="100"/>
        </p:scale>
        <p:origin x="-3138"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'Age charts data'!$B$3</c:f>
              <c:strCache>
                <c:ptCount val="1"/>
                <c:pt idx="0">
                  <c:v>Type 1</c:v>
                </c:pt>
              </c:strCache>
            </c:strRef>
          </c:tx>
          <c:spPr>
            <a:ln>
              <a:solidFill>
                <a:srgbClr val="5EC1EA"/>
              </a:solidFill>
            </a:ln>
          </c:spPr>
          <c:marker>
            <c:symbol val="none"/>
          </c:marker>
          <c:cat>
            <c:numRef>
              <c:f>'Age charts data'!$C$23:$C$93</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'Age charts data'!$F$23:$F$93</c:f>
              <c:numCache>
                <c:formatCode>General</c:formatCode>
                <c:ptCount val="71"/>
                <c:pt idx="0">
                  <c:v>0.24124124124124099</c:v>
                </c:pt>
                <c:pt idx="1">
                  <c:v>0.254783484390735</c:v>
                </c:pt>
                <c:pt idx="2">
                  <c:v>0.245409015025042</c:v>
                </c:pt>
                <c:pt idx="3">
                  <c:v>0.26968750000000002</c:v>
                </c:pt>
                <c:pt idx="4">
                  <c:v>0.27579963789981898</c:v>
                </c:pt>
                <c:pt idx="5">
                  <c:v>0.27831325301204801</c:v>
                </c:pt>
                <c:pt idx="6">
                  <c:v>0.28429237947122898</c:v>
                </c:pt>
                <c:pt idx="7">
                  <c:v>0.295134818288394</c:v>
                </c:pt>
                <c:pt idx="8">
                  <c:v>0.296126867947545</c:v>
                </c:pt>
                <c:pt idx="9">
                  <c:v>0.28028212204845099</c:v>
                </c:pt>
                <c:pt idx="10">
                  <c:v>0.301844783715013</c:v>
                </c:pt>
                <c:pt idx="11">
                  <c:v>0.28661616161616199</c:v>
                </c:pt>
                <c:pt idx="12">
                  <c:v>0.29760403530895302</c:v>
                </c:pt>
                <c:pt idx="13">
                  <c:v>0.31352522438873398</c:v>
                </c:pt>
                <c:pt idx="14">
                  <c:v>0.31489092633575699</c:v>
                </c:pt>
                <c:pt idx="15">
                  <c:v>0.32544737640278998</c:v>
                </c:pt>
                <c:pt idx="16">
                  <c:v>0.31352833638025601</c:v>
                </c:pt>
                <c:pt idx="17">
                  <c:v>0.312721417069243</c:v>
                </c:pt>
                <c:pt idx="18">
                  <c:v>0.34353851111827299</c:v>
                </c:pt>
                <c:pt idx="19">
                  <c:v>0.33748770088553598</c:v>
                </c:pt>
                <c:pt idx="20">
                  <c:v>0.34374014506464801</c:v>
                </c:pt>
                <c:pt idx="21">
                  <c:v>0.35196687370600399</c:v>
                </c:pt>
                <c:pt idx="22">
                  <c:v>0.34959349593495898</c:v>
                </c:pt>
                <c:pt idx="23">
                  <c:v>0.365253793825222</c:v>
                </c:pt>
                <c:pt idx="24">
                  <c:v>0.34777376654633002</c:v>
                </c:pt>
                <c:pt idx="25">
                  <c:v>0.383068520357498</c:v>
                </c:pt>
                <c:pt idx="26">
                  <c:v>0.38605356240525501</c:v>
                </c:pt>
                <c:pt idx="27">
                  <c:v>0.38595203132648098</c:v>
                </c:pt>
                <c:pt idx="28">
                  <c:v>0.38175092478421702</c:v>
                </c:pt>
                <c:pt idx="29">
                  <c:v>0.395239275973221</c:v>
                </c:pt>
                <c:pt idx="30">
                  <c:v>0.398205007085498</c:v>
                </c:pt>
                <c:pt idx="31">
                  <c:v>0.41127098321342898</c:v>
                </c:pt>
                <c:pt idx="32">
                  <c:v>0.41660319878141699</c:v>
                </c:pt>
                <c:pt idx="33">
                  <c:v>0.43076923076923102</c:v>
                </c:pt>
                <c:pt idx="34">
                  <c:v>0.44830207805372502</c:v>
                </c:pt>
                <c:pt idx="35">
                  <c:v>0.45157689087357</c:v>
                </c:pt>
                <c:pt idx="36">
                  <c:v>0.44736842105263203</c:v>
                </c:pt>
                <c:pt idx="37">
                  <c:v>0.465304896365275</c:v>
                </c:pt>
                <c:pt idx="38">
                  <c:v>0.47887323943662002</c:v>
                </c:pt>
                <c:pt idx="39">
                  <c:v>0.484217595701813</c:v>
                </c:pt>
                <c:pt idx="40">
                  <c:v>0.48237885462555102</c:v>
                </c:pt>
                <c:pt idx="41">
                  <c:v>0.49752945648042601</c:v>
                </c:pt>
                <c:pt idx="42">
                  <c:v>0.52032838154808503</c:v>
                </c:pt>
                <c:pt idx="43">
                  <c:v>0.51657574485942104</c:v>
                </c:pt>
                <c:pt idx="44">
                  <c:v>0.52530541012216403</c:v>
                </c:pt>
                <c:pt idx="45">
                  <c:v>0.53604599734630698</c:v>
                </c:pt>
                <c:pt idx="46">
                  <c:v>0.53602569986232196</c:v>
                </c:pt>
                <c:pt idx="47">
                  <c:v>0.54484304932735395</c:v>
                </c:pt>
                <c:pt idx="48">
                  <c:v>0.55082112738570799</c:v>
                </c:pt>
                <c:pt idx="49">
                  <c:v>0.55512758786711602</c:v>
                </c:pt>
                <c:pt idx="50">
                  <c:v>0.544222078760491</c:v>
                </c:pt>
                <c:pt idx="51">
                  <c:v>0.54626532887402501</c:v>
                </c:pt>
                <c:pt idx="52">
                  <c:v>0.55313351498637597</c:v>
                </c:pt>
                <c:pt idx="53">
                  <c:v>0.56019485038274197</c:v>
                </c:pt>
                <c:pt idx="54">
                  <c:v>0.575158227848101</c:v>
                </c:pt>
                <c:pt idx="55">
                  <c:v>0.54019014693171996</c:v>
                </c:pt>
                <c:pt idx="56">
                  <c:v>0.55545927209705404</c:v>
                </c:pt>
                <c:pt idx="57">
                  <c:v>0.54941069809610199</c:v>
                </c:pt>
                <c:pt idx="58">
                  <c:v>0.55112474437627801</c:v>
                </c:pt>
                <c:pt idx="59">
                  <c:v>0.52825836216839706</c:v>
                </c:pt>
                <c:pt idx="60">
                  <c:v>0.52885747938751504</c:v>
                </c:pt>
                <c:pt idx="61">
                  <c:v>0.54166666666666696</c:v>
                </c:pt>
                <c:pt idx="62">
                  <c:v>0.52265861027190297</c:v>
                </c:pt>
                <c:pt idx="63">
                  <c:v>0.52930728241563096</c:v>
                </c:pt>
                <c:pt idx="64">
                  <c:v>0.44083969465648898</c:v>
                </c:pt>
                <c:pt idx="65">
                  <c:v>0.45011600928074202</c:v>
                </c:pt>
                <c:pt idx="66">
                  <c:v>0.44620253164557</c:v>
                </c:pt>
                <c:pt idx="67">
                  <c:v>0.45964912280701697</c:v>
                </c:pt>
                <c:pt idx="68">
                  <c:v>0.431718061674009</c:v>
                </c:pt>
                <c:pt idx="69">
                  <c:v>0.45901639344262302</c:v>
                </c:pt>
                <c:pt idx="70">
                  <c:v>0.42446043165467601</c:v>
                </c:pt>
              </c:numCache>
            </c:numRef>
          </c:val>
          <c:smooth val="0"/>
        </c:ser>
        <c:ser>
          <c:idx val="0"/>
          <c:order val="1"/>
          <c:tx>
            <c:strRef>
              <c:f>'Age charts data'!$H$3</c:f>
              <c:strCache>
                <c:ptCount val="1"/>
                <c:pt idx="0">
                  <c:v>Type 2 and Other</c:v>
                </c:pt>
              </c:strCache>
            </c:strRef>
          </c:tx>
          <c:marker>
            <c:symbol val="none"/>
          </c:marker>
          <c:cat>
            <c:numRef>
              <c:f>'Age charts data'!$C$23:$C$93</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'Age charts data'!$L$23:$L$93</c:f>
              <c:numCache>
                <c:formatCode>General</c:formatCode>
                <c:ptCount val="71"/>
                <c:pt idx="0">
                  <c:v>0.26419753086419701</c:v>
                </c:pt>
                <c:pt idx="1">
                  <c:v>0.26476578411405299</c:v>
                </c:pt>
                <c:pt idx="2">
                  <c:v>0.27513227513227501</c:v>
                </c:pt>
                <c:pt idx="3">
                  <c:v>0.26793557833089299</c:v>
                </c:pt>
                <c:pt idx="4">
                  <c:v>0.30082256169212701</c:v>
                </c:pt>
                <c:pt idx="5">
                  <c:v>0.31330049261083698</c:v>
                </c:pt>
                <c:pt idx="6">
                  <c:v>0.28583264291632099</c:v>
                </c:pt>
                <c:pt idx="7">
                  <c:v>0.30925507900677202</c:v>
                </c:pt>
                <c:pt idx="8">
                  <c:v>0.30578512396694202</c:v>
                </c:pt>
                <c:pt idx="9">
                  <c:v>0.31543942992874102</c:v>
                </c:pt>
                <c:pt idx="10">
                  <c:v>0.32624693376941899</c:v>
                </c:pt>
                <c:pt idx="11">
                  <c:v>0.32792975346166803</c:v>
                </c:pt>
                <c:pt idx="12">
                  <c:v>0.33784977908689301</c:v>
                </c:pt>
                <c:pt idx="13">
                  <c:v>0.35935162094763101</c:v>
                </c:pt>
                <c:pt idx="14">
                  <c:v>0.36072682221763402</c:v>
                </c:pt>
                <c:pt idx="15">
                  <c:v>0.37181278379322402</c:v>
                </c:pt>
                <c:pt idx="16">
                  <c:v>0.38338068181818202</c:v>
                </c:pt>
                <c:pt idx="17">
                  <c:v>0.37915800415800399</c:v>
                </c:pt>
                <c:pt idx="18">
                  <c:v>0.38136084386229302</c:v>
                </c:pt>
                <c:pt idx="19">
                  <c:v>0.393648449039882</c:v>
                </c:pt>
                <c:pt idx="20">
                  <c:v>0.40398305848427501</c:v>
                </c:pt>
                <c:pt idx="21">
                  <c:v>0.40671432013492897</c:v>
                </c:pt>
                <c:pt idx="22">
                  <c:v>0.413005148458989</c:v>
                </c:pt>
                <c:pt idx="23">
                  <c:v>0.41289219875473099</c:v>
                </c:pt>
                <c:pt idx="24">
                  <c:v>0.42276508929044598</c:v>
                </c:pt>
                <c:pt idx="25">
                  <c:v>0.42528037383177603</c:v>
                </c:pt>
                <c:pt idx="26">
                  <c:v>0.432718761548885</c:v>
                </c:pt>
                <c:pt idx="27">
                  <c:v>0.440912920272651</c:v>
                </c:pt>
                <c:pt idx="28">
                  <c:v>0.442071286312753</c:v>
                </c:pt>
                <c:pt idx="29">
                  <c:v>0.44407426575236097</c:v>
                </c:pt>
                <c:pt idx="30">
                  <c:v>0.45008621202211802</c:v>
                </c:pt>
                <c:pt idx="31">
                  <c:v>0.46186887105924301</c:v>
                </c:pt>
                <c:pt idx="32">
                  <c:v>0.46560132042913899</c:v>
                </c:pt>
                <c:pt idx="33">
                  <c:v>0.47264394156402201</c:v>
                </c:pt>
                <c:pt idx="34">
                  <c:v>0.48016724553680101</c:v>
                </c:pt>
                <c:pt idx="35">
                  <c:v>0.48731063058397001</c:v>
                </c:pt>
                <c:pt idx="36">
                  <c:v>0.49593075315889001</c:v>
                </c:pt>
                <c:pt idx="37">
                  <c:v>0.50435826299116504</c:v>
                </c:pt>
                <c:pt idx="38">
                  <c:v>0.51078637352742595</c:v>
                </c:pt>
                <c:pt idx="39">
                  <c:v>0.51625368569492502</c:v>
                </c:pt>
                <c:pt idx="40">
                  <c:v>0.52408488158340905</c:v>
                </c:pt>
                <c:pt idx="41">
                  <c:v>0.53334515471229704</c:v>
                </c:pt>
                <c:pt idx="42">
                  <c:v>0.54261485800780895</c:v>
                </c:pt>
                <c:pt idx="43">
                  <c:v>0.55143262885306099</c:v>
                </c:pt>
                <c:pt idx="44">
                  <c:v>0.56166769771757896</c:v>
                </c:pt>
                <c:pt idx="45">
                  <c:v>0.56832452081956397</c:v>
                </c:pt>
                <c:pt idx="46">
                  <c:v>0.57531882853064398</c:v>
                </c:pt>
                <c:pt idx="47">
                  <c:v>0.587050554203839</c:v>
                </c:pt>
                <c:pt idx="48">
                  <c:v>0.59230920701004297</c:v>
                </c:pt>
                <c:pt idx="49">
                  <c:v>0.59842658665120096</c:v>
                </c:pt>
                <c:pt idx="50">
                  <c:v>0.60277000932214697</c:v>
                </c:pt>
                <c:pt idx="51">
                  <c:v>0.60037839642590296</c:v>
                </c:pt>
                <c:pt idx="52">
                  <c:v>0.60498589440958095</c:v>
                </c:pt>
                <c:pt idx="53">
                  <c:v>0.60400971867789299</c:v>
                </c:pt>
                <c:pt idx="54">
                  <c:v>0.60268848082206605</c:v>
                </c:pt>
                <c:pt idx="55">
                  <c:v>0.60498453076658598</c:v>
                </c:pt>
                <c:pt idx="56">
                  <c:v>0.60222836558599302</c:v>
                </c:pt>
                <c:pt idx="57">
                  <c:v>0.60049003377259802</c:v>
                </c:pt>
                <c:pt idx="58">
                  <c:v>0.60218918477372996</c:v>
                </c:pt>
                <c:pt idx="59">
                  <c:v>0.60014211931089501</c:v>
                </c:pt>
                <c:pt idx="60">
                  <c:v>0.58909005152020899</c:v>
                </c:pt>
                <c:pt idx="61">
                  <c:v>0.58549182855380799</c:v>
                </c:pt>
                <c:pt idx="62">
                  <c:v>0.57295351707116404</c:v>
                </c:pt>
                <c:pt idx="63">
                  <c:v>0.56235964160859397</c:v>
                </c:pt>
                <c:pt idx="64">
                  <c:v>0.55187751892263803</c:v>
                </c:pt>
                <c:pt idx="65">
                  <c:v>0.54234920287076105</c:v>
                </c:pt>
                <c:pt idx="66">
                  <c:v>0.52571088283459899</c:v>
                </c:pt>
                <c:pt idx="67">
                  <c:v>0.50979487543473601</c:v>
                </c:pt>
                <c:pt idx="68">
                  <c:v>0.49335302806499298</c:v>
                </c:pt>
                <c:pt idx="69">
                  <c:v>0.47267816330770801</c:v>
                </c:pt>
                <c:pt idx="70">
                  <c:v>0.45443265711272401</c:v>
                </c:pt>
              </c:numCache>
            </c:numRef>
          </c:val>
          <c:smooth val="0"/>
        </c:ser>
        <c:dLbls>
          <c:showLegendKey val="0"/>
          <c:showVal val="0"/>
          <c:showCatName val="0"/>
          <c:showSerName val="0"/>
          <c:showPercent val="0"/>
          <c:showBubbleSize val="0"/>
        </c:dLbls>
        <c:marker val="1"/>
        <c:smooth val="0"/>
        <c:axId val="99162752"/>
        <c:axId val="100905728"/>
      </c:lineChart>
      <c:catAx>
        <c:axId val="99162752"/>
        <c:scaling>
          <c:orientation val="minMax"/>
        </c:scaling>
        <c:delete val="0"/>
        <c:axPos val="b"/>
        <c:title>
          <c:tx>
            <c:rich>
              <a:bodyPr/>
              <a:lstStyle/>
              <a:p>
                <a:pPr>
                  <a:defRPr/>
                </a:pPr>
                <a:r>
                  <a:rPr lang="en-US" dirty="0"/>
                  <a:t>Age of person with diabetes</a:t>
                </a:r>
              </a:p>
            </c:rich>
          </c:tx>
          <c:layout/>
          <c:overlay val="0"/>
        </c:title>
        <c:numFmt formatCode="General" sourceLinked="1"/>
        <c:majorTickMark val="none"/>
        <c:minorTickMark val="none"/>
        <c:tickLblPos val="nextTo"/>
        <c:crossAx val="100905728"/>
        <c:crosses val="autoZero"/>
        <c:auto val="1"/>
        <c:lblAlgn val="ctr"/>
        <c:lblOffset val="100"/>
        <c:tickLblSkip val="10"/>
        <c:noMultiLvlLbl val="0"/>
      </c:catAx>
      <c:valAx>
        <c:axId val="100905728"/>
        <c:scaling>
          <c:orientation val="minMax"/>
        </c:scaling>
        <c:delete val="0"/>
        <c:axPos val="l"/>
        <c:majorGridlines/>
        <c:title>
          <c:tx>
            <c:rich>
              <a:bodyPr rot="0" vert="horz"/>
              <a:lstStyle/>
              <a:p>
                <a:pPr>
                  <a:defRPr/>
                </a:pPr>
                <a:r>
                  <a:rPr lang="en-GB"/>
                  <a:t>Percentage</a:t>
                </a:r>
              </a:p>
            </c:rich>
          </c:tx>
          <c:layout>
            <c:manualLayout>
              <c:xMode val="edge"/>
              <c:yMode val="edge"/>
              <c:x val="1.2281183123311801E-3"/>
              <c:y val="7.03119550024157E-3"/>
            </c:manualLayout>
          </c:layout>
          <c:overlay val="0"/>
        </c:title>
        <c:numFmt formatCode="0%" sourceLinked="0"/>
        <c:majorTickMark val="none"/>
        <c:minorTickMark val="none"/>
        <c:tickLblPos val="nextTo"/>
        <c:crossAx val="99162752"/>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'Tables and Charts (LD)'!$A$53</c:f>
              <c:strCache>
                <c:ptCount val="1"/>
                <c:pt idx="0">
                  <c:v>Eight care processes</c:v>
                </c:pt>
              </c:strCache>
            </c:strRef>
          </c:tx>
          <c:invertIfNegative val="0"/>
          <c:dPt>
            <c:idx val="0"/>
            <c:invertIfNegative val="0"/>
            <c:bubble3D val="0"/>
            <c:spPr>
              <a:solidFill>
                <a:srgbClr val="005EB8"/>
              </a:solidFill>
            </c:spPr>
          </c:dPt>
          <c:dPt>
            <c:idx val="1"/>
            <c:invertIfNegative val="0"/>
            <c:bubble3D val="0"/>
            <c:spPr>
              <a:solidFill>
                <a:srgbClr val="84919C"/>
              </a:solidFill>
            </c:spPr>
          </c:dPt>
          <c:dPt>
            <c:idx val="2"/>
            <c:invertIfNegative val="0"/>
            <c:bubble3D val="0"/>
            <c:spPr>
              <a:solidFill>
                <a:srgbClr val="005EB8"/>
              </a:solidFill>
            </c:spPr>
          </c:dPt>
          <c:dPt>
            <c:idx val="3"/>
            <c:invertIfNegative val="0"/>
            <c:bubble3D val="0"/>
            <c:spPr>
              <a:solidFill>
                <a:srgbClr val="84919C"/>
              </a:solidFill>
            </c:spPr>
          </c:dPt>
          <c:dLbls>
            <c:dLbl>
              <c:idx val="3"/>
              <c:layout>
                <c:manualLayout>
                  <c:x val="0"/>
                  <c:y val="-3.6615523004762902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multiLvlStrRef>
              <c:f>'Tables and Charts (LD)'!$B$51:$E$52</c:f>
              <c:multiLvlStrCache>
                <c:ptCount val="4"/>
                <c:lvl>
                  <c:pt idx="0">
                    <c:v>Learning Disability</c:v>
                  </c:pt>
                  <c:pt idx="1">
                    <c:v>NDA</c:v>
                  </c:pt>
                  <c:pt idx="2">
                    <c:v>Learning Disability</c:v>
                  </c:pt>
                  <c:pt idx="3">
                    <c:v>NDA</c:v>
                  </c:pt>
                </c:lvl>
                <c:lvl>
                  <c:pt idx="0">
                    <c:v>Type 1</c:v>
                  </c:pt>
                  <c:pt idx="2">
                    <c:v>Type 2 and other</c:v>
                  </c:pt>
                </c:lvl>
              </c:multiLvlStrCache>
            </c:multiLvlStrRef>
          </c:cat>
          <c:val>
            <c:numRef>
              <c:f>'Tables and Charts (LD)'!$B$53:$E$53</c:f>
              <c:numCache>
                <c:formatCode>0.0</c:formatCode>
                <c:ptCount val="4"/>
                <c:pt idx="0">
                  <c:v>41.670893274346348</c:v>
                </c:pt>
                <c:pt idx="1">
                  <c:v>36.527345486883057</c:v>
                </c:pt>
                <c:pt idx="2">
                  <c:v>46.039086377056059</c:v>
                </c:pt>
                <c:pt idx="3">
                  <c:v>53.708780668159527</c:v>
                </c:pt>
              </c:numCache>
            </c:numRef>
          </c:val>
        </c:ser>
        <c:dLbls>
          <c:showLegendKey val="0"/>
          <c:showVal val="0"/>
          <c:showCatName val="0"/>
          <c:showSerName val="0"/>
          <c:showPercent val="0"/>
          <c:showBubbleSize val="0"/>
        </c:dLbls>
        <c:gapWidth val="150"/>
        <c:axId val="106140800"/>
        <c:axId val="106142336"/>
      </c:barChart>
      <c:catAx>
        <c:axId val="106140800"/>
        <c:scaling>
          <c:orientation val="minMax"/>
        </c:scaling>
        <c:delete val="0"/>
        <c:axPos val="b"/>
        <c:majorTickMark val="none"/>
        <c:minorTickMark val="none"/>
        <c:tickLblPos val="nextTo"/>
        <c:crossAx val="106142336"/>
        <c:crosses val="autoZero"/>
        <c:auto val="1"/>
        <c:lblAlgn val="ctr"/>
        <c:lblOffset val="100"/>
        <c:noMultiLvlLbl val="0"/>
      </c:catAx>
      <c:valAx>
        <c:axId val="106142336"/>
        <c:scaling>
          <c:orientation val="minMax"/>
          <c:max val="100"/>
        </c:scaling>
        <c:delete val="0"/>
        <c:axPos val="l"/>
        <c:majorGridlines>
          <c:spPr>
            <a:ln>
              <a:solidFill>
                <a:schemeClr val="bg1">
                  <a:lumMod val="75000"/>
                </a:schemeClr>
              </a:solidFill>
            </a:ln>
          </c:spPr>
        </c:majorGridlines>
        <c:title>
          <c:tx>
            <c:rich>
              <a:bodyPr rot="0" vert="horz"/>
              <a:lstStyle/>
              <a:p>
                <a:pPr>
                  <a:defRPr/>
                </a:pPr>
                <a:r>
                  <a:rPr lang="en-GB"/>
                  <a:t>Percentage</a:t>
                </a:r>
              </a:p>
            </c:rich>
          </c:tx>
          <c:layout>
            <c:manualLayout>
              <c:xMode val="edge"/>
              <c:yMode val="edge"/>
              <c:x val="1.2242946327694499E-2"/>
              <c:y val="2.37248142637322E-2"/>
            </c:manualLayout>
          </c:layout>
          <c:overlay val="0"/>
        </c:title>
        <c:numFmt formatCode="0" sourceLinked="0"/>
        <c:majorTickMark val="none"/>
        <c:minorTickMark val="none"/>
        <c:tickLblPos val="nextTo"/>
        <c:crossAx val="106140800"/>
        <c:crosses val="autoZero"/>
        <c:crossBetween val="between"/>
      </c:valAx>
    </c:plotArea>
    <c:plotVisOnly val="1"/>
    <c:dispBlanksAs val="gap"/>
    <c:showDLblsOverMax val="0"/>
  </c:chart>
  <c:spPr>
    <a:ln>
      <a:noFill/>
    </a:ln>
  </c:spPr>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'Age charts data'!$AC$3</c:f>
              <c:strCache>
                <c:ptCount val="1"/>
                <c:pt idx="0">
                  <c:v>Type 1</c:v>
                </c:pt>
              </c:strCache>
            </c:strRef>
          </c:tx>
          <c:spPr>
            <a:ln>
              <a:solidFill>
                <a:srgbClr val="003087"/>
              </a:solidFill>
            </a:ln>
          </c:spPr>
          <c:marker>
            <c:symbol val="none"/>
          </c:marker>
          <c:cat>
            <c:numRef>
              <c:f>'Age charts data'!$AD$23:$AD$93</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'Age charts data'!$AG$23:$AG$93</c:f>
              <c:numCache>
                <c:formatCode>0%</c:formatCode>
                <c:ptCount val="71"/>
                <c:pt idx="0">
                  <c:v>0.150107991360691</c:v>
                </c:pt>
                <c:pt idx="1">
                  <c:v>0.13815090329436799</c:v>
                </c:pt>
                <c:pt idx="2">
                  <c:v>0.14369658119658099</c:v>
                </c:pt>
                <c:pt idx="3">
                  <c:v>0.15061963775023801</c:v>
                </c:pt>
                <c:pt idx="4">
                  <c:v>0.154233409610984</c:v>
                </c:pt>
                <c:pt idx="5">
                  <c:v>0.16689219666215599</c:v>
                </c:pt>
                <c:pt idx="6">
                  <c:v>0.17173112338858201</c:v>
                </c:pt>
                <c:pt idx="7">
                  <c:v>0.18066694807935799</c:v>
                </c:pt>
                <c:pt idx="8">
                  <c:v>0.16343251401466199</c:v>
                </c:pt>
                <c:pt idx="9">
                  <c:v>0.16472114137483801</c:v>
                </c:pt>
                <c:pt idx="10">
                  <c:v>0.18088888888888899</c:v>
                </c:pt>
                <c:pt idx="11">
                  <c:v>0.17298261257244801</c:v>
                </c:pt>
                <c:pt idx="12">
                  <c:v>0.17156862745098</c:v>
                </c:pt>
                <c:pt idx="13">
                  <c:v>0.17521367521367501</c:v>
                </c:pt>
                <c:pt idx="14">
                  <c:v>0.16594454072790299</c:v>
                </c:pt>
                <c:pt idx="15">
                  <c:v>0.179591836734694</c:v>
                </c:pt>
                <c:pt idx="16">
                  <c:v>0.17422037422037401</c:v>
                </c:pt>
                <c:pt idx="17">
                  <c:v>0.17347386912604301</c:v>
                </c:pt>
                <c:pt idx="18">
                  <c:v>0.174542358450404</c:v>
                </c:pt>
                <c:pt idx="19">
                  <c:v>0.162810999563509</c:v>
                </c:pt>
                <c:pt idx="20">
                  <c:v>0.16529266281945601</c:v>
                </c:pt>
                <c:pt idx="21">
                  <c:v>0.151087371232354</c:v>
                </c:pt>
                <c:pt idx="22">
                  <c:v>0.15284317276349199</c:v>
                </c:pt>
                <c:pt idx="23">
                  <c:v>0.157788267026298</c:v>
                </c:pt>
                <c:pt idx="24">
                  <c:v>0.15139318885448899</c:v>
                </c:pt>
                <c:pt idx="25">
                  <c:v>0.14671215880893301</c:v>
                </c:pt>
                <c:pt idx="26">
                  <c:v>0.14185750636132299</c:v>
                </c:pt>
                <c:pt idx="27">
                  <c:v>0.146156183530842</c:v>
                </c:pt>
                <c:pt idx="28">
                  <c:v>0.15614413304588901</c:v>
                </c:pt>
                <c:pt idx="29">
                  <c:v>0.14786351060559499</c:v>
                </c:pt>
                <c:pt idx="30">
                  <c:v>0.15023201856148499</c:v>
                </c:pt>
                <c:pt idx="31">
                  <c:v>0.14876273653566199</c:v>
                </c:pt>
                <c:pt idx="32">
                  <c:v>0.14676923076923101</c:v>
                </c:pt>
                <c:pt idx="33">
                  <c:v>0.155832037325039</c:v>
                </c:pt>
                <c:pt idx="34">
                  <c:v>0.16570910190505</c:v>
                </c:pt>
                <c:pt idx="35">
                  <c:v>0.155467720685112</c:v>
                </c:pt>
                <c:pt idx="36">
                  <c:v>0.16250000000000001</c:v>
                </c:pt>
                <c:pt idx="37">
                  <c:v>0.16399286987522299</c:v>
                </c:pt>
                <c:pt idx="38">
                  <c:v>0.16105417276720399</c:v>
                </c:pt>
                <c:pt idx="39">
                  <c:v>0.18064263322884</c:v>
                </c:pt>
                <c:pt idx="40">
                  <c:v>0.191803971271652</c:v>
                </c:pt>
                <c:pt idx="41">
                  <c:v>0.18964003511852501</c:v>
                </c:pt>
                <c:pt idx="42">
                  <c:v>0.19783686345200499</c:v>
                </c:pt>
                <c:pt idx="43">
                  <c:v>0.19904534606205301</c:v>
                </c:pt>
                <c:pt idx="44">
                  <c:v>0.204813359528487</c:v>
                </c:pt>
                <c:pt idx="45">
                  <c:v>0.223388305847077</c:v>
                </c:pt>
                <c:pt idx="46">
                  <c:v>0.238414006179197</c:v>
                </c:pt>
                <c:pt idx="47">
                  <c:v>0.235147279081378</c:v>
                </c:pt>
                <c:pt idx="48">
                  <c:v>0.23385077616424599</c:v>
                </c:pt>
                <c:pt idx="49">
                  <c:v>0.22547974413646099</c:v>
                </c:pt>
                <c:pt idx="50">
                  <c:v>0.24840312278211499</c:v>
                </c:pt>
                <c:pt idx="51">
                  <c:v>0.25186104218362299</c:v>
                </c:pt>
                <c:pt idx="52">
                  <c:v>0.236363636363636</c:v>
                </c:pt>
                <c:pt idx="53">
                  <c:v>0.26016884113583999</c:v>
                </c:pt>
                <c:pt idx="54">
                  <c:v>0.23876651982378899</c:v>
                </c:pt>
                <c:pt idx="55">
                  <c:v>0.26743075453677201</c:v>
                </c:pt>
                <c:pt idx="56">
                  <c:v>0.23181377303588699</c:v>
                </c:pt>
                <c:pt idx="57">
                  <c:v>0.27544910179640703</c:v>
                </c:pt>
                <c:pt idx="58">
                  <c:v>0.252548131370328</c:v>
                </c:pt>
                <c:pt idx="59">
                  <c:v>0.26605504587155998</c:v>
                </c:pt>
                <c:pt idx="60">
                  <c:v>0.23474801061007999</c:v>
                </c:pt>
                <c:pt idx="61">
                  <c:v>0.26200873362445398</c:v>
                </c:pt>
                <c:pt idx="62">
                  <c:v>0.259896729776248</c:v>
                </c:pt>
                <c:pt idx="63">
                  <c:v>0.22535211267605601</c:v>
                </c:pt>
                <c:pt idx="64">
                  <c:v>0.22500000000000001</c:v>
                </c:pt>
                <c:pt idx="65">
                  <c:v>0.26027397260273999</c:v>
                </c:pt>
                <c:pt idx="66">
                  <c:v>0.25724637681159401</c:v>
                </c:pt>
                <c:pt idx="67">
                  <c:v>0.217741935483871</c:v>
                </c:pt>
                <c:pt idx="68">
                  <c:v>0.30102040816326497</c:v>
                </c:pt>
                <c:pt idx="69">
                  <c:v>0.31847133757961799</c:v>
                </c:pt>
                <c:pt idx="70">
                  <c:v>0.25</c:v>
                </c:pt>
              </c:numCache>
            </c:numRef>
          </c:val>
          <c:smooth val="0"/>
        </c:ser>
        <c:ser>
          <c:idx val="0"/>
          <c:order val="1"/>
          <c:tx>
            <c:strRef>
              <c:f>'Age charts data'!$AH$2</c:f>
              <c:strCache>
                <c:ptCount val="1"/>
                <c:pt idx="0">
                  <c:v>Type 2 and Other</c:v>
                </c:pt>
              </c:strCache>
            </c:strRef>
          </c:tx>
          <c:spPr>
            <a:ln>
              <a:solidFill>
                <a:srgbClr val="5EC1EA"/>
              </a:solidFill>
            </a:ln>
          </c:spPr>
          <c:marker>
            <c:symbol val="none"/>
          </c:marker>
          <c:cat>
            <c:numRef>
              <c:f>'Age charts data'!$AD$23:$AD$93</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'Age charts data'!$AL$23:$AL$92</c:f>
              <c:numCache>
                <c:formatCode>0%</c:formatCode>
                <c:ptCount val="70"/>
                <c:pt idx="0">
                  <c:v>0.26058631921824099</c:v>
                </c:pt>
                <c:pt idx="1">
                  <c:v>0.33695652173912999</c:v>
                </c:pt>
                <c:pt idx="2">
                  <c:v>0.30786026200873401</c:v>
                </c:pt>
                <c:pt idx="3">
                  <c:v>0.25388601036269398</c:v>
                </c:pt>
                <c:pt idx="4">
                  <c:v>0.26884779516358498</c:v>
                </c:pt>
                <c:pt idx="5">
                  <c:v>0.24548736462093901</c:v>
                </c:pt>
                <c:pt idx="6">
                  <c:v>0.25624999999999998</c:v>
                </c:pt>
                <c:pt idx="7">
                  <c:v>0.25574030087094202</c:v>
                </c:pt>
                <c:pt idx="8">
                  <c:v>0.26246719160104998</c:v>
                </c:pt>
                <c:pt idx="9">
                  <c:v>0.25206384149697297</c:v>
                </c:pt>
                <c:pt idx="10">
                  <c:v>0.256025466120964</c:v>
                </c:pt>
                <c:pt idx="11">
                  <c:v>0.25873576756969002</c:v>
                </c:pt>
                <c:pt idx="12">
                  <c:v>0.25917578879587899</c:v>
                </c:pt>
                <c:pt idx="13">
                  <c:v>0.254511677282378</c:v>
                </c:pt>
                <c:pt idx="14">
                  <c:v>0.26172132951794003</c:v>
                </c:pt>
                <c:pt idx="15">
                  <c:v>0.26013513513513498</c:v>
                </c:pt>
                <c:pt idx="16">
                  <c:v>0.26012030564135902</c:v>
                </c:pt>
                <c:pt idx="17">
                  <c:v>0.26800455451181299</c:v>
                </c:pt>
                <c:pt idx="18">
                  <c:v>0.27171951533900501</c:v>
                </c:pt>
                <c:pt idx="19">
                  <c:v>0.27176406335335901</c:v>
                </c:pt>
                <c:pt idx="20">
                  <c:v>0.27182117282756002</c:v>
                </c:pt>
                <c:pt idx="21">
                  <c:v>0.268460948811856</c:v>
                </c:pt>
                <c:pt idx="22">
                  <c:v>0.27116170461179201</c:v>
                </c:pt>
                <c:pt idx="23">
                  <c:v>0.26181611661513199</c:v>
                </c:pt>
                <c:pt idx="24">
                  <c:v>0.26892297432477502</c:v>
                </c:pt>
                <c:pt idx="25">
                  <c:v>0.274715702879264</c:v>
                </c:pt>
                <c:pt idx="26">
                  <c:v>0.267189683935254</c:v>
                </c:pt>
                <c:pt idx="27">
                  <c:v>0.26957534851954501</c:v>
                </c:pt>
                <c:pt idx="28">
                  <c:v>0.27329498145484798</c:v>
                </c:pt>
                <c:pt idx="29">
                  <c:v>0.27338129496402902</c:v>
                </c:pt>
                <c:pt idx="30">
                  <c:v>0.27554956254507801</c:v>
                </c:pt>
                <c:pt idx="31">
                  <c:v>0.27963876626561601</c:v>
                </c:pt>
                <c:pt idx="32">
                  <c:v>0.28132964292565299</c:v>
                </c:pt>
                <c:pt idx="33">
                  <c:v>0.291936015413086</c:v>
                </c:pt>
                <c:pt idx="34">
                  <c:v>0.29828563019645399</c:v>
                </c:pt>
                <c:pt idx="35">
                  <c:v>0.30273842822340502</c:v>
                </c:pt>
                <c:pt idx="36">
                  <c:v>0.31211549139367001</c:v>
                </c:pt>
                <c:pt idx="37">
                  <c:v>0.32596147747214399</c:v>
                </c:pt>
                <c:pt idx="38">
                  <c:v>0.33284659523270899</c:v>
                </c:pt>
                <c:pt idx="39">
                  <c:v>0.34224951984635099</c:v>
                </c:pt>
                <c:pt idx="40">
                  <c:v>0.35053950436741599</c:v>
                </c:pt>
                <c:pt idx="41">
                  <c:v>0.36205879554752202</c:v>
                </c:pt>
                <c:pt idx="42">
                  <c:v>0.38056635407262701</c:v>
                </c:pt>
                <c:pt idx="43">
                  <c:v>0.38401060228880501</c:v>
                </c:pt>
                <c:pt idx="44">
                  <c:v>0.398730734360834</c:v>
                </c:pt>
                <c:pt idx="45">
                  <c:v>0.40724899080992899</c:v>
                </c:pt>
                <c:pt idx="46">
                  <c:v>0.41773583050680801</c:v>
                </c:pt>
                <c:pt idx="47">
                  <c:v>0.429293470769325</c:v>
                </c:pt>
                <c:pt idx="48">
                  <c:v>0.43555281545417202</c:v>
                </c:pt>
                <c:pt idx="49">
                  <c:v>0.448167069482033</c:v>
                </c:pt>
                <c:pt idx="50">
                  <c:v>0.45722668047286202</c:v>
                </c:pt>
                <c:pt idx="51">
                  <c:v>0.459834054721315</c:v>
                </c:pt>
                <c:pt idx="52">
                  <c:v>0.47035828460684798</c:v>
                </c:pt>
                <c:pt idx="53">
                  <c:v>0.474731517117359</c:v>
                </c:pt>
                <c:pt idx="54">
                  <c:v>0.477357822774435</c:v>
                </c:pt>
                <c:pt idx="55">
                  <c:v>0.484867705690468</c:v>
                </c:pt>
                <c:pt idx="56">
                  <c:v>0.48905305815058497</c:v>
                </c:pt>
                <c:pt idx="57">
                  <c:v>0.48930400723109402</c:v>
                </c:pt>
                <c:pt idx="58">
                  <c:v>0.49391114786138501</c:v>
                </c:pt>
                <c:pt idx="59">
                  <c:v>0.49346314874792602</c:v>
                </c:pt>
                <c:pt idx="60">
                  <c:v>0.491160127967671</c:v>
                </c:pt>
                <c:pt idx="61">
                  <c:v>0.49268711711915403</c:v>
                </c:pt>
                <c:pt idx="62">
                  <c:v>0.48811228141936802</c:v>
                </c:pt>
                <c:pt idx="63">
                  <c:v>0.49228592419253903</c:v>
                </c:pt>
                <c:pt idx="64">
                  <c:v>0.48951305144252799</c:v>
                </c:pt>
                <c:pt idx="65">
                  <c:v>0.49010512264308398</c:v>
                </c:pt>
                <c:pt idx="66">
                  <c:v>0.47557943700376898</c:v>
                </c:pt>
                <c:pt idx="67">
                  <c:v>0.47536162005785898</c:v>
                </c:pt>
                <c:pt idx="68">
                  <c:v>0.480290394192116</c:v>
                </c:pt>
                <c:pt idx="69">
                  <c:v>0.482871244012193</c:v>
                </c:pt>
              </c:numCache>
            </c:numRef>
          </c:val>
          <c:smooth val="0"/>
        </c:ser>
        <c:dLbls>
          <c:showLegendKey val="0"/>
          <c:showVal val="0"/>
          <c:showCatName val="0"/>
          <c:showSerName val="0"/>
          <c:showPercent val="0"/>
          <c:showBubbleSize val="0"/>
        </c:dLbls>
        <c:marker val="1"/>
        <c:smooth val="0"/>
        <c:axId val="106007936"/>
        <c:axId val="106010112"/>
      </c:lineChart>
      <c:catAx>
        <c:axId val="106007936"/>
        <c:scaling>
          <c:orientation val="minMax"/>
        </c:scaling>
        <c:delete val="0"/>
        <c:axPos val="b"/>
        <c:title>
          <c:tx>
            <c:rich>
              <a:bodyPr/>
              <a:lstStyle/>
              <a:p>
                <a:pPr>
                  <a:defRPr/>
                </a:pPr>
                <a:r>
                  <a:rPr lang="en-US" dirty="0"/>
                  <a:t>Age of person with diabetes</a:t>
                </a:r>
              </a:p>
            </c:rich>
          </c:tx>
          <c:layout/>
          <c:overlay val="0"/>
        </c:title>
        <c:numFmt formatCode="General" sourceLinked="1"/>
        <c:majorTickMark val="none"/>
        <c:minorTickMark val="none"/>
        <c:tickLblPos val="nextTo"/>
        <c:crossAx val="106010112"/>
        <c:crosses val="autoZero"/>
        <c:auto val="1"/>
        <c:lblAlgn val="ctr"/>
        <c:lblOffset val="100"/>
        <c:tickLblSkip val="10"/>
        <c:noMultiLvlLbl val="0"/>
      </c:catAx>
      <c:valAx>
        <c:axId val="106010112"/>
        <c:scaling>
          <c:orientation val="minMax"/>
          <c:max val="1"/>
        </c:scaling>
        <c:delete val="0"/>
        <c:axPos val="l"/>
        <c:majorGridlines/>
        <c:title>
          <c:tx>
            <c:rich>
              <a:bodyPr rot="0" vert="horz"/>
              <a:lstStyle/>
              <a:p>
                <a:pPr>
                  <a:defRPr/>
                </a:pPr>
                <a:r>
                  <a:rPr lang="en-GB"/>
                  <a:t>Percentage</a:t>
                </a:r>
              </a:p>
            </c:rich>
          </c:tx>
          <c:layout>
            <c:manualLayout>
              <c:xMode val="edge"/>
              <c:yMode val="edge"/>
              <c:x val="8.3542188805346695E-3"/>
              <c:y val="2.34376358567642E-2"/>
            </c:manualLayout>
          </c:layout>
          <c:overlay val="0"/>
        </c:title>
        <c:numFmt formatCode="0%" sourceLinked="0"/>
        <c:majorTickMark val="none"/>
        <c:minorTickMark val="none"/>
        <c:tickLblPos val="nextTo"/>
        <c:crossAx val="106007936"/>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'Tables and Charts (LD)'!$A$136</c:f>
              <c:strCache>
                <c:ptCount val="1"/>
                <c:pt idx="0">
                  <c:v>All Three Treatment Targets</c:v>
                </c:pt>
              </c:strCache>
            </c:strRef>
          </c:tx>
          <c:invertIfNegative val="0"/>
          <c:dPt>
            <c:idx val="0"/>
            <c:invertIfNegative val="0"/>
            <c:bubble3D val="0"/>
            <c:spPr>
              <a:solidFill>
                <a:srgbClr val="005EB8"/>
              </a:solidFill>
            </c:spPr>
          </c:dPt>
          <c:dPt>
            <c:idx val="1"/>
            <c:invertIfNegative val="0"/>
            <c:bubble3D val="0"/>
            <c:spPr>
              <a:solidFill>
                <a:srgbClr val="84919C"/>
              </a:solidFill>
            </c:spPr>
          </c:dPt>
          <c:dPt>
            <c:idx val="2"/>
            <c:invertIfNegative val="0"/>
            <c:bubble3D val="0"/>
            <c:spPr>
              <a:solidFill>
                <a:srgbClr val="005EB8"/>
              </a:solidFill>
            </c:spPr>
          </c:dPt>
          <c:dPt>
            <c:idx val="3"/>
            <c:invertIfNegative val="0"/>
            <c:bubble3D val="0"/>
            <c:spPr>
              <a:solidFill>
                <a:srgbClr val="84919C"/>
              </a:solidFill>
            </c:spPr>
          </c:dPt>
          <c:dLbls>
            <c:txPr>
              <a:bodyPr/>
              <a:lstStyle/>
              <a:p>
                <a:pPr>
                  <a:defRPr sz="1600" b="1"/>
                </a:pPr>
                <a:endParaRPr lang="en-US"/>
              </a:p>
            </c:txPr>
            <c:showLegendKey val="0"/>
            <c:showVal val="1"/>
            <c:showCatName val="0"/>
            <c:showSerName val="0"/>
            <c:showPercent val="0"/>
            <c:showBubbleSize val="0"/>
            <c:showLeaderLines val="0"/>
          </c:dLbls>
          <c:cat>
            <c:multiLvlStrRef>
              <c:f>'Tables and Charts (LD)'!$B$134:$E$135</c:f>
              <c:multiLvlStrCache>
                <c:ptCount val="4"/>
                <c:lvl>
                  <c:pt idx="0">
                    <c:v>Learning Disability</c:v>
                  </c:pt>
                  <c:pt idx="1">
                    <c:v>NDA</c:v>
                  </c:pt>
                  <c:pt idx="2">
                    <c:v>Learning Disability</c:v>
                  </c:pt>
                  <c:pt idx="3">
                    <c:v>NDA</c:v>
                  </c:pt>
                </c:lvl>
                <c:lvl>
                  <c:pt idx="0">
                    <c:v>Type 1</c:v>
                  </c:pt>
                  <c:pt idx="2">
                    <c:v>Type 2 and other</c:v>
                  </c:pt>
                </c:lvl>
              </c:multiLvlStrCache>
            </c:multiLvlStrRef>
          </c:cat>
          <c:val>
            <c:numRef>
              <c:f>'Tables and Charts (LD)'!$B$136:$E$136</c:f>
              <c:numCache>
                <c:formatCode>0.0</c:formatCode>
                <c:ptCount val="4"/>
                <c:pt idx="0">
                  <c:v>24.745596741813213</c:v>
                </c:pt>
                <c:pt idx="1">
                  <c:v>18.089997538142164</c:v>
                </c:pt>
                <c:pt idx="2">
                  <c:v>46.044233517130984</c:v>
                </c:pt>
                <c:pt idx="3">
                  <c:v>40.200443442711283</c:v>
                </c:pt>
              </c:numCache>
            </c:numRef>
          </c:val>
        </c:ser>
        <c:dLbls>
          <c:showLegendKey val="0"/>
          <c:showVal val="0"/>
          <c:showCatName val="0"/>
          <c:showSerName val="0"/>
          <c:showPercent val="0"/>
          <c:showBubbleSize val="0"/>
        </c:dLbls>
        <c:gapWidth val="150"/>
        <c:axId val="106061184"/>
        <c:axId val="106067072"/>
      </c:barChart>
      <c:catAx>
        <c:axId val="106061184"/>
        <c:scaling>
          <c:orientation val="minMax"/>
        </c:scaling>
        <c:delete val="0"/>
        <c:axPos val="b"/>
        <c:majorTickMark val="out"/>
        <c:minorTickMark val="none"/>
        <c:tickLblPos val="nextTo"/>
        <c:crossAx val="106067072"/>
        <c:crosses val="autoZero"/>
        <c:auto val="1"/>
        <c:lblAlgn val="ctr"/>
        <c:lblOffset val="100"/>
        <c:noMultiLvlLbl val="0"/>
      </c:catAx>
      <c:valAx>
        <c:axId val="106067072"/>
        <c:scaling>
          <c:orientation val="minMax"/>
        </c:scaling>
        <c:delete val="0"/>
        <c:axPos val="l"/>
        <c:majorGridlines>
          <c:spPr>
            <a:ln>
              <a:solidFill>
                <a:schemeClr val="bg2"/>
              </a:solidFill>
            </a:ln>
          </c:spPr>
        </c:majorGridlines>
        <c:title>
          <c:tx>
            <c:rich>
              <a:bodyPr rot="0" vert="horz"/>
              <a:lstStyle/>
              <a:p>
                <a:pPr>
                  <a:defRPr/>
                </a:pPr>
                <a:r>
                  <a:rPr lang="en-US"/>
                  <a:t>Percentage</a:t>
                </a:r>
              </a:p>
            </c:rich>
          </c:tx>
          <c:layout>
            <c:manualLayout>
              <c:xMode val="edge"/>
              <c:yMode val="edge"/>
              <c:x val="2.1207551967307174E-3"/>
              <c:y val="1.8724846894138232E-2"/>
            </c:manualLayout>
          </c:layout>
          <c:overlay val="0"/>
        </c:title>
        <c:numFmt formatCode="0" sourceLinked="0"/>
        <c:majorTickMark val="out"/>
        <c:minorTickMark val="none"/>
        <c:tickLblPos val="nextTo"/>
        <c:crossAx val="106061184"/>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'Figure 10'!$A$6</c:f>
              <c:strCache>
                <c:ptCount val="1"/>
                <c:pt idx="0">
                  <c:v>Q1</c:v>
                </c:pt>
              </c:strCache>
            </c:strRef>
          </c:tx>
          <c:spPr>
            <a:noFill/>
            <a:ln>
              <a:noFill/>
            </a:ln>
          </c:spPr>
          <c:invertIfNegative val="0"/>
          <c:errBars>
            <c:errBarType val="minus"/>
            <c:errValType val="cust"/>
            <c:noEndCap val="0"/>
            <c:plus>
              <c:numRef>
                <c:f>'[2]Tables and Charts'!$B$362:$H$362</c:f>
                <c:numCache>
                  <c:formatCode>General</c:formatCode>
                  <c:ptCount val="7"/>
                  <c:pt idx="0">
                    <c:v>5.3769273926801801E-2</c:v>
                  </c:pt>
                  <c:pt idx="1">
                    <c:v>8.1482522773388605E-2</c:v>
                  </c:pt>
                  <c:pt idx="2">
                    <c:v>6.1806678561353502E-2</c:v>
                  </c:pt>
                  <c:pt idx="3">
                    <c:v>8.0108862182305202E-2</c:v>
                  </c:pt>
                  <c:pt idx="4">
                    <c:v>0.13058037103686301</c:v>
                  </c:pt>
                  <c:pt idx="5">
                    <c:v>6.2916043613589503E-2</c:v>
                  </c:pt>
                  <c:pt idx="6">
                    <c:v>3.4995001689016703E-2</c:v>
                  </c:pt>
                </c:numCache>
              </c:numRef>
            </c:plus>
            <c:minus>
              <c:numRef>
                <c:f>'[2]Tables and Charts'!$B$362:$H$362</c:f>
                <c:numCache>
                  <c:formatCode>General</c:formatCode>
                  <c:ptCount val="7"/>
                  <c:pt idx="0">
                    <c:v>5.3769273926801801E-2</c:v>
                  </c:pt>
                  <c:pt idx="1">
                    <c:v>8.1482522773388605E-2</c:v>
                  </c:pt>
                  <c:pt idx="2">
                    <c:v>6.1806678561353502E-2</c:v>
                  </c:pt>
                  <c:pt idx="3">
                    <c:v>8.0108862182305202E-2</c:v>
                  </c:pt>
                  <c:pt idx="4">
                    <c:v>0.13058037103686301</c:v>
                  </c:pt>
                  <c:pt idx="5">
                    <c:v>6.2916043613589503E-2</c:v>
                  </c:pt>
                  <c:pt idx="6">
                    <c:v>3.4995001689016703E-2</c:v>
                  </c:pt>
                </c:numCache>
              </c:numRef>
            </c:minus>
          </c:errBars>
          <c:cat>
            <c:strRef>
              <c:f>'Figure 10'!$B$4:$H$4</c:f>
              <c:strCache>
                <c:ptCount val="7"/>
                <c:pt idx="0">
                  <c:v>Meet all three treatment targets</c:v>
                </c:pt>
                <c:pt idx="1">
                  <c:v>Cholesterol &lt;5mmol/L</c:v>
                </c:pt>
                <c:pt idx="2">
                  <c:v>Cholesterol &lt;4mmol/L</c:v>
                </c:pt>
                <c:pt idx="3">
                  <c:v>BP &lt;=140/80</c:v>
                </c:pt>
                <c:pt idx="4">
                  <c:v>HbA1c &lt;=86mmol/mol (10.0%)</c:v>
                </c:pt>
                <c:pt idx="5">
                  <c:v>HBA1C &lt;=58mmol/mol (7.5%)</c:v>
                </c:pt>
                <c:pt idx="6">
                  <c:v>HbA1c &lt;48mmol/mol (6.5%)</c:v>
                </c:pt>
              </c:strCache>
            </c:strRef>
          </c:cat>
          <c:val>
            <c:numRef>
              <c:f>'Figure 10'!$B$6:$H$6</c:f>
              <c:numCache>
                <c:formatCode>0.0%</c:formatCode>
                <c:ptCount val="7"/>
                <c:pt idx="0">
                  <c:v>0.159</c:v>
                </c:pt>
                <c:pt idx="1">
                  <c:v>0.69399999999999995</c:v>
                </c:pt>
                <c:pt idx="2">
                  <c:v>0.27800000000000002</c:v>
                </c:pt>
                <c:pt idx="3">
                  <c:v>0.73</c:v>
                </c:pt>
                <c:pt idx="4">
                  <c:v>0.81699999999999995</c:v>
                </c:pt>
                <c:pt idx="5">
                  <c:v>0.26</c:v>
                </c:pt>
                <c:pt idx="6">
                  <c:v>6.9000000000000006E-2</c:v>
                </c:pt>
              </c:numCache>
            </c:numRef>
          </c:val>
        </c:ser>
        <c:ser>
          <c:idx val="1"/>
          <c:order val="1"/>
          <c:tx>
            <c:strRef>
              <c:f>'Figure 10'!$A$7</c:f>
              <c:strCache>
                <c:ptCount val="1"/>
                <c:pt idx="0">
                  <c:v>Med - Q1</c:v>
                </c:pt>
              </c:strCache>
            </c:strRef>
          </c:tx>
          <c:invertIfNegative val="0"/>
          <c:cat>
            <c:strRef>
              <c:f>'Figure 10'!$B$4:$H$4</c:f>
              <c:strCache>
                <c:ptCount val="7"/>
                <c:pt idx="0">
                  <c:v>Meet all three treatment targets</c:v>
                </c:pt>
                <c:pt idx="1">
                  <c:v>Cholesterol &lt;5mmol/L</c:v>
                </c:pt>
                <c:pt idx="2">
                  <c:v>Cholesterol &lt;4mmol/L</c:v>
                </c:pt>
                <c:pt idx="3">
                  <c:v>BP &lt;=140/80</c:v>
                </c:pt>
                <c:pt idx="4">
                  <c:v>HbA1c &lt;=86mmol/mol (10.0%)</c:v>
                </c:pt>
                <c:pt idx="5">
                  <c:v>HBA1C &lt;=58mmol/mol (7.5%)</c:v>
                </c:pt>
                <c:pt idx="6">
                  <c:v>HbA1c &lt;48mmol/mol (6.5%)</c:v>
                </c:pt>
              </c:strCache>
            </c:strRef>
          </c:cat>
          <c:val>
            <c:numRef>
              <c:f>'Figure 10'!$B$7:$H$7</c:f>
              <c:numCache>
                <c:formatCode>0.0%</c:formatCode>
                <c:ptCount val="7"/>
                <c:pt idx="0">
                  <c:v>2.4E-2</c:v>
                </c:pt>
                <c:pt idx="1">
                  <c:v>1.7999999999999999E-2</c:v>
                </c:pt>
                <c:pt idx="2">
                  <c:v>2.3E-2</c:v>
                </c:pt>
                <c:pt idx="3">
                  <c:v>3.3000000000000002E-2</c:v>
                </c:pt>
                <c:pt idx="4">
                  <c:v>0.03</c:v>
                </c:pt>
                <c:pt idx="5">
                  <c:v>3.1E-2</c:v>
                </c:pt>
                <c:pt idx="6">
                  <c:v>1.4E-2</c:v>
                </c:pt>
              </c:numCache>
            </c:numRef>
          </c:val>
        </c:ser>
        <c:ser>
          <c:idx val="2"/>
          <c:order val="2"/>
          <c:tx>
            <c:strRef>
              <c:f>'Figure 10'!$A$8</c:f>
              <c:strCache>
                <c:ptCount val="1"/>
                <c:pt idx="0">
                  <c:v>Q3 - Med</c:v>
                </c:pt>
              </c:strCache>
            </c:strRef>
          </c:tx>
          <c:invertIfNegative val="0"/>
          <c:errBars>
            <c:errBarType val="plus"/>
            <c:errValType val="cust"/>
            <c:noEndCap val="0"/>
            <c:plus>
              <c:numRef>
                <c:f>'[2]Tables and Charts'!$B$366:$H$366</c:f>
                <c:numCache>
                  <c:formatCode>General</c:formatCode>
                  <c:ptCount val="7"/>
                  <c:pt idx="0">
                    <c:v>0.13505136617725599</c:v>
                  </c:pt>
                  <c:pt idx="1">
                    <c:v>5.6315998303418102E-2</c:v>
                  </c:pt>
                  <c:pt idx="2">
                    <c:v>6.8900752501735205E-2</c:v>
                  </c:pt>
                  <c:pt idx="3">
                    <c:v>9.8502648667121995E-2</c:v>
                  </c:pt>
                  <c:pt idx="4">
                    <c:v>6.3351996762129201E-2</c:v>
                  </c:pt>
                  <c:pt idx="5">
                    <c:v>0.16625193896923601</c:v>
                  </c:pt>
                  <c:pt idx="6">
                    <c:v>6.0339893927316202E-2</c:v>
                  </c:pt>
                </c:numCache>
              </c:numRef>
            </c:plus>
            <c:minus>
              <c:numRef>
                <c:f>'[2]Tables and Charts'!$B$366:$H$366</c:f>
                <c:numCache>
                  <c:formatCode>General</c:formatCode>
                  <c:ptCount val="7"/>
                  <c:pt idx="0">
                    <c:v>0.13505136617725599</c:v>
                  </c:pt>
                  <c:pt idx="1">
                    <c:v>5.6315998303418102E-2</c:v>
                  </c:pt>
                  <c:pt idx="2">
                    <c:v>6.8900752501735205E-2</c:v>
                  </c:pt>
                  <c:pt idx="3">
                    <c:v>9.8502648667121995E-2</c:v>
                  </c:pt>
                  <c:pt idx="4">
                    <c:v>6.3351996762129201E-2</c:v>
                  </c:pt>
                  <c:pt idx="5">
                    <c:v>0.16625193896923601</c:v>
                  </c:pt>
                  <c:pt idx="6">
                    <c:v>6.0339893927316202E-2</c:v>
                  </c:pt>
                </c:numCache>
              </c:numRef>
            </c:minus>
          </c:errBars>
          <c:cat>
            <c:strRef>
              <c:f>'Figure 10'!$B$4:$H$4</c:f>
              <c:strCache>
                <c:ptCount val="7"/>
                <c:pt idx="0">
                  <c:v>Meet all three treatment targets</c:v>
                </c:pt>
                <c:pt idx="1">
                  <c:v>Cholesterol &lt;5mmol/L</c:v>
                </c:pt>
                <c:pt idx="2">
                  <c:v>Cholesterol &lt;4mmol/L</c:v>
                </c:pt>
                <c:pt idx="3">
                  <c:v>BP &lt;=140/80</c:v>
                </c:pt>
                <c:pt idx="4">
                  <c:v>HbA1c &lt;=86mmol/mol (10.0%)</c:v>
                </c:pt>
                <c:pt idx="5">
                  <c:v>HBA1C &lt;=58mmol/mol (7.5%)</c:v>
                </c:pt>
                <c:pt idx="6">
                  <c:v>HbA1c &lt;48mmol/mol (6.5%)</c:v>
                </c:pt>
              </c:strCache>
            </c:strRef>
          </c:cat>
          <c:val>
            <c:numRef>
              <c:f>'Figure 10'!$B$8:$H$8</c:f>
              <c:numCache>
                <c:formatCode>0.0%</c:formatCode>
                <c:ptCount val="7"/>
                <c:pt idx="0">
                  <c:v>2.5000000000000001E-2</c:v>
                </c:pt>
                <c:pt idx="1">
                  <c:v>1.9E-2</c:v>
                </c:pt>
                <c:pt idx="2">
                  <c:v>2.1000000000000001E-2</c:v>
                </c:pt>
                <c:pt idx="3">
                  <c:v>3.1E-2</c:v>
                </c:pt>
                <c:pt idx="4">
                  <c:v>2.3E-2</c:v>
                </c:pt>
                <c:pt idx="5">
                  <c:v>3.5000000000000003E-2</c:v>
                </c:pt>
                <c:pt idx="6">
                  <c:v>1.7000000000000001E-2</c:v>
                </c:pt>
              </c:numCache>
            </c:numRef>
          </c:val>
        </c:ser>
        <c:dLbls>
          <c:showLegendKey val="0"/>
          <c:showVal val="0"/>
          <c:showCatName val="0"/>
          <c:showSerName val="0"/>
          <c:showPercent val="0"/>
          <c:showBubbleSize val="0"/>
        </c:dLbls>
        <c:gapWidth val="150"/>
        <c:overlap val="100"/>
        <c:axId val="106221568"/>
        <c:axId val="106223488"/>
      </c:barChart>
      <c:catAx>
        <c:axId val="106221568"/>
        <c:scaling>
          <c:orientation val="minMax"/>
        </c:scaling>
        <c:delete val="0"/>
        <c:axPos val="l"/>
        <c:title>
          <c:tx>
            <c:rich>
              <a:bodyPr rot="0" vert="horz"/>
              <a:lstStyle/>
              <a:p>
                <a:pPr algn="l">
                  <a:defRPr/>
                </a:pPr>
                <a:r>
                  <a:rPr lang="en-GB"/>
                  <a:t>Treatment</a:t>
                </a:r>
              </a:p>
              <a:p>
                <a:pPr algn="l">
                  <a:defRPr/>
                </a:pPr>
                <a:r>
                  <a:rPr lang="en-GB"/>
                  <a:t>target</a:t>
                </a:r>
              </a:p>
            </c:rich>
          </c:tx>
          <c:layout/>
          <c:overlay val="0"/>
        </c:title>
        <c:majorTickMark val="out"/>
        <c:minorTickMark val="none"/>
        <c:tickLblPos val="nextTo"/>
        <c:crossAx val="106223488"/>
        <c:crosses val="autoZero"/>
        <c:auto val="1"/>
        <c:lblAlgn val="ctr"/>
        <c:lblOffset val="100"/>
        <c:noMultiLvlLbl val="0"/>
      </c:catAx>
      <c:valAx>
        <c:axId val="106223488"/>
        <c:scaling>
          <c:orientation val="minMax"/>
          <c:max val="1"/>
        </c:scaling>
        <c:delete val="0"/>
        <c:axPos val="b"/>
        <c:majorGridlines/>
        <c:title>
          <c:tx>
            <c:rich>
              <a:bodyPr/>
              <a:lstStyle/>
              <a:p>
                <a:pPr>
                  <a:defRPr/>
                </a:pPr>
                <a:r>
                  <a:rPr lang="en-GB"/>
                  <a:t>Percentage of patients</a:t>
                </a:r>
              </a:p>
            </c:rich>
          </c:tx>
          <c:layout/>
          <c:overlay val="0"/>
        </c:title>
        <c:numFmt formatCode="0%" sourceLinked="0"/>
        <c:majorTickMark val="out"/>
        <c:minorTickMark val="none"/>
        <c:tickLblPos val="nextTo"/>
        <c:crossAx val="106221568"/>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'Figure 11'!$A$10</c:f>
              <c:strCache>
                <c:ptCount val="1"/>
                <c:pt idx="0">
                  <c:v>Q1</c:v>
                </c:pt>
              </c:strCache>
            </c:strRef>
          </c:tx>
          <c:spPr>
            <a:noFill/>
            <a:ln>
              <a:noFill/>
            </a:ln>
          </c:spPr>
          <c:invertIfNegative val="0"/>
          <c:errBars>
            <c:errBarType val="minus"/>
            <c:errValType val="cust"/>
            <c:noEndCap val="0"/>
            <c:plus>
              <c:numRef>
                <c:f>'[2]Tables and Charts'!$B$390:$H$390</c:f>
                <c:numCache>
                  <c:formatCode>General</c:formatCode>
                  <c:ptCount val="7"/>
                  <c:pt idx="0">
                    <c:v>5.3383760362364002E-2</c:v>
                  </c:pt>
                  <c:pt idx="1">
                    <c:v>5.0858319053829301E-2</c:v>
                  </c:pt>
                  <c:pt idx="2">
                    <c:v>5.53719379360193E-2</c:v>
                  </c:pt>
                  <c:pt idx="3">
                    <c:v>7.1247749260753404E-2</c:v>
                  </c:pt>
                  <c:pt idx="4">
                    <c:v>4.8943937213270103E-2</c:v>
                  </c:pt>
                  <c:pt idx="5">
                    <c:v>0.100078964596445</c:v>
                  </c:pt>
                  <c:pt idx="6">
                    <c:v>9.5913154004006698E-2</c:v>
                  </c:pt>
                </c:numCache>
              </c:numRef>
            </c:plus>
            <c:minus>
              <c:numRef>
                <c:f>'[2]Tables and Charts'!$B$390:$H$390</c:f>
                <c:numCache>
                  <c:formatCode>General</c:formatCode>
                  <c:ptCount val="7"/>
                  <c:pt idx="0">
                    <c:v>5.3383760362364002E-2</c:v>
                  </c:pt>
                  <c:pt idx="1">
                    <c:v>5.0858319053829301E-2</c:v>
                  </c:pt>
                  <c:pt idx="2">
                    <c:v>5.53719379360193E-2</c:v>
                  </c:pt>
                  <c:pt idx="3">
                    <c:v>7.1247749260753404E-2</c:v>
                  </c:pt>
                  <c:pt idx="4">
                    <c:v>4.8943937213270103E-2</c:v>
                  </c:pt>
                  <c:pt idx="5">
                    <c:v>0.100078964596445</c:v>
                  </c:pt>
                  <c:pt idx="6">
                    <c:v>9.5913154004006698E-2</c:v>
                  </c:pt>
                </c:numCache>
              </c:numRef>
            </c:minus>
          </c:errBars>
          <c:cat>
            <c:strRef>
              <c:f>'Figure 11'!$B$8:$H$8</c:f>
              <c:strCache>
                <c:ptCount val="7"/>
                <c:pt idx="0">
                  <c:v>Meet all three treatment targets</c:v>
                </c:pt>
                <c:pt idx="1">
                  <c:v>Cholesterol &lt;5mmol/L</c:v>
                </c:pt>
                <c:pt idx="2">
                  <c:v>Cholesterol &lt;4mmol/L</c:v>
                </c:pt>
                <c:pt idx="3">
                  <c:v>BP &lt;=140/80</c:v>
                </c:pt>
                <c:pt idx="4">
                  <c:v>HbA1c &lt;=86mmol/mol (10.0%)</c:v>
                </c:pt>
                <c:pt idx="5">
                  <c:v>HBA1C &lt;=58mmol/mol (7.5%)</c:v>
                </c:pt>
                <c:pt idx="6">
                  <c:v>HbA1c &lt;48mmol/mol (6.5%)</c:v>
                </c:pt>
              </c:strCache>
            </c:strRef>
          </c:cat>
          <c:val>
            <c:numRef>
              <c:f>'Figure 11'!$B$10:$H$10</c:f>
              <c:numCache>
                <c:formatCode>0.0%</c:formatCode>
                <c:ptCount val="7"/>
                <c:pt idx="0">
                  <c:v>0.38</c:v>
                </c:pt>
                <c:pt idx="1">
                  <c:v>0.76</c:v>
                </c:pt>
                <c:pt idx="2">
                  <c:v>0.40100000000000002</c:v>
                </c:pt>
                <c:pt idx="3">
                  <c:v>0.71499999999999997</c:v>
                </c:pt>
                <c:pt idx="4">
                  <c:v>0.92300000000000004</c:v>
                </c:pt>
                <c:pt idx="5">
                  <c:v>0.63300000000000001</c:v>
                </c:pt>
                <c:pt idx="6">
                  <c:v>0.252</c:v>
                </c:pt>
              </c:numCache>
            </c:numRef>
          </c:val>
        </c:ser>
        <c:ser>
          <c:idx val="1"/>
          <c:order val="1"/>
          <c:tx>
            <c:strRef>
              <c:f>'Figure 11'!$A$11</c:f>
              <c:strCache>
                <c:ptCount val="1"/>
                <c:pt idx="0">
                  <c:v>Med - Q1</c:v>
                </c:pt>
              </c:strCache>
            </c:strRef>
          </c:tx>
          <c:invertIfNegative val="0"/>
          <c:cat>
            <c:strRef>
              <c:f>'Figure 11'!$B$8:$H$8</c:f>
              <c:strCache>
                <c:ptCount val="7"/>
                <c:pt idx="0">
                  <c:v>Meet all three treatment targets</c:v>
                </c:pt>
                <c:pt idx="1">
                  <c:v>Cholesterol &lt;5mmol/L</c:v>
                </c:pt>
                <c:pt idx="2">
                  <c:v>Cholesterol &lt;4mmol/L</c:v>
                </c:pt>
                <c:pt idx="3">
                  <c:v>BP &lt;=140/80</c:v>
                </c:pt>
                <c:pt idx="4">
                  <c:v>HbA1c &lt;=86mmol/mol (10.0%)</c:v>
                </c:pt>
                <c:pt idx="5">
                  <c:v>HBA1C &lt;=58mmol/mol (7.5%)</c:v>
                </c:pt>
                <c:pt idx="6">
                  <c:v>HbA1c &lt;48mmol/mol (6.5%)</c:v>
                </c:pt>
              </c:strCache>
            </c:strRef>
          </c:cat>
          <c:val>
            <c:numRef>
              <c:f>'Figure 11'!$B$11:$H$11</c:f>
              <c:numCache>
                <c:formatCode>0.0%</c:formatCode>
                <c:ptCount val="7"/>
                <c:pt idx="0">
                  <c:v>2.5999999999999999E-2</c:v>
                </c:pt>
                <c:pt idx="1">
                  <c:v>1.4999999999999999E-2</c:v>
                </c:pt>
                <c:pt idx="2">
                  <c:v>1.9E-2</c:v>
                </c:pt>
                <c:pt idx="3">
                  <c:v>1.9E-2</c:v>
                </c:pt>
                <c:pt idx="4">
                  <c:v>1.4E-2</c:v>
                </c:pt>
                <c:pt idx="5">
                  <c:v>0.03</c:v>
                </c:pt>
                <c:pt idx="6">
                  <c:v>2.9000000000000001E-2</c:v>
                </c:pt>
              </c:numCache>
            </c:numRef>
          </c:val>
        </c:ser>
        <c:ser>
          <c:idx val="2"/>
          <c:order val="2"/>
          <c:tx>
            <c:strRef>
              <c:f>'Figure 11'!$A$12</c:f>
              <c:strCache>
                <c:ptCount val="1"/>
                <c:pt idx="0">
                  <c:v>Q3 - Med</c:v>
                </c:pt>
              </c:strCache>
            </c:strRef>
          </c:tx>
          <c:invertIfNegative val="0"/>
          <c:errBars>
            <c:errBarType val="plus"/>
            <c:errValType val="cust"/>
            <c:noEndCap val="0"/>
            <c:plus>
              <c:numRef>
                <c:f>'[2]Tables and Charts'!$B$394:$H$394</c:f>
                <c:numCache>
                  <c:formatCode>General</c:formatCode>
                  <c:ptCount val="7"/>
                  <c:pt idx="0">
                    <c:v>5.8784935275575802E-2</c:v>
                  </c:pt>
                  <c:pt idx="1">
                    <c:v>6.6192345683151702E-2</c:v>
                  </c:pt>
                  <c:pt idx="2">
                    <c:v>0.17074505908406601</c:v>
                  </c:pt>
                  <c:pt idx="3">
                    <c:v>6.1413150740640701E-2</c:v>
                  </c:pt>
                  <c:pt idx="4">
                    <c:v>2.2857760945138701E-2</c:v>
                  </c:pt>
                  <c:pt idx="5">
                    <c:v>6.6080720292603798E-2</c:v>
                  </c:pt>
                  <c:pt idx="6">
                    <c:v>0.149704946923436</c:v>
                  </c:pt>
                </c:numCache>
              </c:numRef>
            </c:plus>
            <c:minus>
              <c:numRef>
                <c:f>'[2]Tables and Charts'!$B$394:$H$394</c:f>
                <c:numCache>
                  <c:formatCode>General</c:formatCode>
                  <c:ptCount val="7"/>
                  <c:pt idx="0">
                    <c:v>5.8784935275575802E-2</c:v>
                  </c:pt>
                  <c:pt idx="1">
                    <c:v>6.6192345683151702E-2</c:v>
                  </c:pt>
                  <c:pt idx="2">
                    <c:v>0.17074505908406601</c:v>
                  </c:pt>
                  <c:pt idx="3">
                    <c:v>6.1413150740640701E-2</c:v>
                  </c:pt>
                  <c:pt idx="4">
                    <c:v>2.2857760945138701E-2</c:v>
                  </c:pt>
                  <c:pt idx="5">
                    <c:v>6.6080720292603798E-2</c:v>
                  </c:pt>
                  <c:pt idx="6">
                    <c:v>0.149704946923436</c:v>
                  </c:pt>
                </c:numCache>
              </c:numRef>
            </c:minus>
          </c:errBars>
          <c:cat>
            <c:strRef>
              <c:f>'Figure 11'!$B$8:$H$8</c:f>
              <c:strCache>
                <c:ptCount val="7"/>
                <c:pt idx="0">
                  <c:v>Meet all three treatment targets</c:v>
                </c:pt>
                <c:pt idx="1">
                  <c:v>Cholesterol &lt;5mmol/L</c:v>
                </c:pt>
                <c:pt idx="2">
                  <c:v>Cholesterol &lt;4mmol/L</c:v>
                </c:pt>
                <c:pt idx="3">
                  <c:v>BP &lt;=140/80</c:v>
                </c:pt>
                <c:pt idx="4">
                  <c:v>HbA1c &lt;=86mmol/mol (10.0%)</c:v>
                </c:pt>
                <c:pt idx="5">
                  <c:v>HBA1C &lt;=58mmol/mol (7.5%)</c:v>
                </c:pt>
                <c:pt idx="6">
                  <c:v>HbA1c &lt;48mmol/mol (6.5%)</c:v>
                </c:pt>
              </c:strCache>
            </c:strRef>
          </c:cat>
          <c:val>
            <c:numRef>
              <c:f>'Figure 11'!$B$12:$H$12</c:f>
              <c:numCache>
                <c:formatCode>0.0%</c:formatCode>
                <c:ptCount val="7"/>
                <c:pt idx="0">
                  <c:v>2.3E-2</c:v>
                </c:pt>
                <c:pt idx="1">
                  <c:v>1.2999999999999999E-2</c:v>
                </c:pt>
                <c:pt idx="2">
                  <c:v>1.9E-2</c:v>
                </c:pt>
                <c:pt idx="3">
                  <c:v>2.8000000000000001E-2</c:v>
                </c:pt>
                <c:pt idx="4">
                  <c:v>8.9999999999999993E-3</c:v>
                </c:pt>
                <c:pt idx="5">
                  <c:v>2.1999999999999999E-2</c:v>
                </c:pt>
                <c:pt idx="6">
                  <c:v>3.4000000000000002E-2</c:v>
                </c:pt>
              </c:numCache>
            </c:numRef>
          </c:val>
        </c:ser>
        <c:dLbls>
          <c:showLegendKey val="0"/>
          <c:showVal val="0"/>
          <c:showCatName val="0"/>
          <c:showSerName val="0"/>
          <c:showPercent val="0"/>
          <c:showBubbleSize val="0"/>
        </c:dLbls>
        <c:gapWidth val="150"/>
        <c:overlap val="100"/>
        <c:axId val="106560896"/>
        <c:axId val="107611648"/>
      </c:barChart>
      <c:catAx>
        <c:axId val="106560896"/>
        <c:scaling>
          <c:orientation val="minMax"/>
        </c:scaling>
        <c:delete val="0"/>
        <c:axPos val="l"/>
        <c:title>
          <c:tx>
            <c:rich>
              <a:bodyPr rot="0" vert="horz"/>
              <a:lstStyle/>
              <a:p>
                <a:pPr algn="l">
                  <a:defRPr/>
                </a:pPr>
                <a:r>
                  <a:rPr lang="en-GB"/>
                  <a:t>Treatment</a:t>
                </a:r>
              </a:p>
              <a:p>
                <a:pPr algn="l">
                  <a:defRPr/>
                </a:pPr>
                <a:r>
                  <a:rPr lang="en-GB"/>
                  <a:t>target</a:t>
                </a:r>
              </a:p>
            </c:rich>
          </c:tx>
          <c:layout/>
          <c:overlay val="0"/>
        </c:title>
        <c:majorTickMark val="out"/>
        <c:minorTickMark val="none"/>
        <c:tickLblPos val="nextTo"/>
        <c:crossAx val="107611648"/>
        <c:crosses val="autoZero"/>
        <c:auto val="1"/>
        <c:lblAlgn val="ctr"/>
        <c:lblOffset val="100"/>
        <c:noMultiLvlLbl val="0"/>
      </c:catAx>
      <c:valAx>
        <c:axId val="107611648"/>
        <c:scaling>
          <c:orientation val="minMax"/>
          <c:max val="1"/>
        </c:scaling>
        <c:delete val="0"/>
        <c:axPos val="b"/>
        <c:majorGridlines/>
        <c:title>
          <c:tx>
            <c:rich>
              <a:bodyPr/>
              <a:lstStyle/>
              <a:p>
                <a:pPr>
                  <a:defRPr/>
                </a:pPr>
                <a:r>
                  <a:rPr lang="en-GB"/>
                  <a:t>Percentage of patients</a:t>
                </a:r>
              </a:p>
            </c:rich>
          </c:tx>
          <c:layout/>
          <c:overlay val="0"/>
        </c:title>
        <c:numFmt formatCode="0%" sourceLinked="0"/>
        <c:majorTickMark val="out"/>
        <c:minorTickMark val="none"/>
        <c:tickLblPos val="nextTo"/>
        <c:crossAx val="106560896"/>
        <c:crosses val="autoZero"/>
        <c:crossBetween val="between"/>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26/01/2017</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dirty="0"/>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26/01/2017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228515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22</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23</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26</a:t>
            </a:fld>
            <a:endParaRPr lang="en-GB" dirty="0"/>
          </a:p>
        </p:txBody>
      </p:sp>
    </p:spTree>
    <p:extLst>
      <p:ext uri="{BB962C8B-B14F-4D97-AF65-F5344CB8AC3E}">
        <p14:creationId xmlns:p14="http://schemas.microsoft.com/office/powerpoint/2010/main" val="417512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27</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28</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29</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30</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31</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32</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417512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35</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15</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16</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19</a:t>
            </a:fld>
            <a:endParaRPr lang="en-GB" dirty="0"/>
          </a:p>
        </p:txBody>
      </p:sp>
    </p:spTree>
    <p:extLst>
      <p:ext uri="{BB962C8B-B14F-4D97-AF65-F5344CB8AC3E}">
        <p14:creationId xmlns:p14="http://schemas.microsoft.com/office/powerpoint/2010/main" val="227652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20</a:t>
            </a:fld>
            <a:endParaRPr lang="en-GB" dirty="0"/>
          </a:p>
        </p:txBody>
      </p:sp>
    </p:spTree>
    <p:extLst>
      <p:ext uri="{BB962C8B-B14F-4D97-AF65-F5344CB8AC3E}">
        <p14:creationId xmlns:p14="http://schemas.microsoft.com/office/powerpoint/2010/main" val="2276529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58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5808000"/>
            <a:ext cx="9144000" cy="10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6948263" y="339648"/>
            <a:ext cx="1728193" cy="1263685"/>
          </a:xfrm>
          <a:prstGeom prst="rect">
            <a:avLst/>
          </a:prstGeom>
        </p:spPr>
      </p:pic>
      <p:sp>
        <p:nvSpPr>
          <p:cNvPr id="9" name="Text Placeholder 5"/>
          <p:cNvSpPr>
            <a:spLocks noGrp="1"/>
          </p:cNvSpPr>
          <p:nvPr>
            <p:ph type="body" sz="quarter" idx="12" hasCustomPrompt="1"/>
          </p:nvPr>
        </p:nvSpPr>
        <p:spPr>
          <a:xfrm>
            <a:off x="720000" y="2304000"/>
            <a:ext cx="6660312" cy="644744"/>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smtClean="0"/>
              <a:t>Title heading in 30pt Arial Bold</a:t>
            </a:r>
            <a:endParaRPr lang="en-GB" dirty="0"/>
          </a:p>
        </p:txBody>
      </p:sp>
      <p:sp>
        <p:nvSpPr>
          <p:cNvPr id="10" name="Text Placeholder 9"/>
          <p:cNvSpPr>
            <a:spLocks noGrp="1"/>
          </p:cNvSpPr>
          <p:nvPr>
            <p:ph type="body" sz="quarter" idx="13" hasCustomPrompt="1"/>
          </p:nvPr>
        </p:nvSpPr>
        <p:spPr>
          <a:xfrm>
            <a:off x="720000" y="3024002"/>
            <a:ext cx="6660312" cy="592737"/>
          </a:xfrm>
        </p:spPr>
        <p:txBody>
          <a:bodyPr lIns="0" tIns="0" rIns="0" bIns="0">
            <a:normAutofit/>
          </a:bodyPr>
          <a:lstStyle>
            <a:lvl1pPr marL="0" indent="0">
              <a:buNone/>
              <a:defRPr sz="2100" b="1">
                <a:solidFill>
                  <a:schemeClr val="accent2">
                    <a:lumMod val="75000"/>
                  </a:schemeClr>
                </a:solidFill>
              </a:defRPr>
            </a:lvl1pPr>
          </a:lstStyle>
          <a:p>
            <a:r>
              <a:rPr lang="en-US" dirty="0" smtClean="0"/>
              <a:t>Subheading in 21pt Arial Bold</a:t>
            </a:r>
            <a:endParaRPr lang="en-GB" dirty="0"/>
          </a:p>
        </p:txBody>
      </p:sp>
    </p:spTree>
    <p:extLst>
      <p:ext uri="{BB962C8B-B14F-4D97-AF65-F5344CB8AC3E}">
        <p14:creationId xmlns:p14="http://schemas.microsoft.com/office/powerpoint/2010/main" val="1326722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480001"/>
            <a:ext cx="7632000" cy="706091"/>
          </a:xfrm>
        </p:spPr>
        <p:txBody>
          <a:bodyPr lIns="0" tIns="0" rIns="0" bIns="0" anchor="t">
            <a:normAutofit/>
          </a:bodyPr>
          <a:lstStyle>
            <a:lvl1pPr>
              <a:defRPr sz="3000" b="1" spc="-40" baseline="0">
                <a:solidFill>
                  <a:schemeClr val="accent1"/>
                </a:solidFill>
              </a:defRPr>
            </a:lvl1pPr>
          </a:lstStyle>
          <a:p>
            <a:r>
              <a:rPr lang="en-US" dirty="0" smtClean="0"/>
              <a:t>Main Heading</a:t>
            </a:r>
            <a:endParaRPr lang="en-GB" dirty="0"/>
          </a:p>
        </p:txBody>
      </p:sp>
      <p:sp>
        <p:nvSpPr>
          <p:cNvPr id="3" name="Content Placeholder 2"/>
          <p:cNvSpPr>
            <a:spLocks noGrp="1"/>
          </p:cNvSpPr>
          <p:nvPr>
            <p:ph idx="1"/>
          </p:nvPr>
        </p:nvSpPr>
        <p:spPr>
          <a:xfrm>
            <a:off x="720000" y="1440000"/>
            <a:ext cx="7704000" cy="4581288"/>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6300192" y="6309320"/>
            <a:ext cx="2133600" cy="365125"/>
          </a:xfrm>
        </p:spPr>
        <p:txBody>
          <a:bodyPr/>
          <a:lstStyle>
            <a:lvl1pPr>
              <a:defRPr sz="1000">
                <a:solidFill>
                  <a:schemeClr val="accent6"/>
                </a:solidFill>
              </a:defRPr>
            </a:lvl1pPr>
          </a:lstStyle>
          <a:p>
            <a:fld id="{280AA684-6FB9-400F-B313-F111F0F48737}" type="slidenum">
              <a:rPr lang="en-GB" smtClean="0"/>
              <a:t>‹#›</a:t>
            </a:fld>
            <a:endParaRPr lang="en-GB" dirty="0"/>
          </a:p>
        </p:txBody>
      </p:sp>
    </p:spTree>
    <p:extLst>
      <p:ext uri="{BB962C8B-B14F-4D97-AF65-F5344CB8AC3E}">
        <p14:creationId xmlns:p14="http://schemas.microsoft.com/office/powerpoint/2010/main" val="19181406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688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932925"/>
            <a:ext cx="6804328" cy="1200091"/>
          </a:xfrm>
        </p:spPr>
        <p:txBody>
          <a:bodyPr lIns="0" tIns="0" rIns="0" bIns="0" anchor="t">
            <a:normAutofit/>
          </a:bodyPr>
          <a:lstStyle>
            <a:lvl1pPr>
              <a:defRPr sz="3000" b="1">
                <a:solidFill>
                  <a:schemeClr val="bg1"/>
                </a:solidFill>
              </a:defRPr>
            </a:lvl1pPr>
          </a:lstStyle>
          <a:p>
            <a:r>
              <a:rPr lang="en-US" dirty="0" smtClean="0"/>
              <a:t>Main Heading</a:t>
            </a:r>
            <a:endParaRPr lang="en-GB" dirty="0"/>
          </a:p>
        </p:txBody>
      </p:sp>
      <p:sp>
        <p:nvSpPr>
          <p:cNvPr id="11" name="Content Placeholder 2"/>
          <p:cNvSpPr>
            <a:spLocks noGrp="1"/>
          </p:cNvSpPr>
          <p:nvPr>
            <p:ph idx="1"/>
          </p:nvPr>
        </p:nvSpPr>
        <p:spPr>
          <a:xfrm>
            <a:off x="683568" y="5829267"/>
            <a:ext cx="8003232" cy="880884"/>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smtClean="0"/>
              <a:t>Click to edit Master text styles</a:t>
            </a:r>
          </a:p>
        </p:txBody>
      </p:sp>
      <p:sp>
        <p:nvSpPr>
          <p:cNvPr id="6" name="Slide Number Placeholder 5"/>
          <p:cNvSpPr>
            <a:spLocks noGrp="1"/>
          </p:cNvSpPr>
          <p:nvPr>
            <p:ph type="sldNum" sz="quarter" idx="12"/>
          </p:nvPr>
        </p:nvSpPr>
        <p:spPr>
          <a:xfrm>
            <a:off x="6300192" y="6309320"/>
            <a:ext cx="2133600" cy="365125"/>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080355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58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339648"/>
            <a:ext cx="1198245" cy="1263685"/>
          </a:xfrm>
          <a:prstGeom prst="rect">
            <a:avLst/>
          </a:prstGeom>
        </p:spPr>
      </p:pic>
      <p:sp>
        <p:nvSpPr>
          <p:cNvPr id="10" name="Rectangle 9"/>
          <p:cNvSpPr/>
          <p:nvPr userDrawn="1"/>
        </p:nvSpPr>
        <p:spPr>
          <a:xfrm>
            <a:off x="0" y="5253203"/>
            <a:ext cx="9144000" cy="172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userDrawn="1"/>
        </p:nvSpPr>
        <p:spPr>
          <a:xfrm>
            <a:off x="755576" y="1864313"/>
            <a:ext cx="6048672" cy="1938992"/>
          </a:xfrm>
          <a:prstGeom prst="rect">
            <a:avLst/>
          </a:prstGeom>
          <a:noFill/>
        </p:spPr>
        <p:txBody>
          <a:bodyPr wrap="square" rtlCol="0">
            <a:spAutoFit/>
          </a:bodyPr>
          <a:lstStyle/>
          <a:p>
            <a:pPr>
              <a:lnSpc>
                <a:spcPts val="3600"/>
              </a:lnSpc>
            </a:pPr>
            <a:r>
              <a:rPr lang="en-GB" sz="2400" b="1" u="none" strike="noStrike" kern="1200" dirty="0" smtClean="0">
                <a:solidFill>
                  <a:schemeClr val="accent1"/>
                </a:solidFill>
                <a:effectLst/>
                <a:latin typeface="+mn-lt"/>
                <a:ea typeface="+mn-ea"/>
                <a:cs typeface="+mn-cs"/>
              </a:rPr>
              <a:t>www.digital.nhs.uk</a:t>
            </a:r>
            <a:endParaRPr lang="en-GB" sz="2400" kern="1200" dirty="0" smtClean="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smtClean="0">
                <a:solidFill>
                  <a:schemeClr val="accent1"/>
                </a:solidFill>
                <a:effectLst/>
                <a:latin typeface="+mn-lt"/>
                <a:ea typeface="+mn-ea"/>
                <a:cs typeface="+mn-cs"/>
              </a:rPr>
              <a:t>     </a:t>
            </a:r>
            <a:r>
              <a:rPr lang="en-GB" sz="2400" b="1" kern="1200" dirty="0" smtClean="0">
                <a:solidFill>
                  <a:schemeClr val="accent1"/>
                </a:solidFill>
                <a:effectLst/>
                <a:latin typeface="+mn-lt"/>
                <a:ea typeface="+mn-ea"/>
                <a:cs typeface="+mn-cs"/>
              </a:rPr>
              <a:t>@nhsdigital</a:t>
            </a:r>
          </a:p>
          <a:p>
            <a:pPr>
              <a:lnSpc>
                <a:spcPts val="3600"/>
              </a:lnSpc>
            </a:pPr>
            <a:r>
              <a:rPr lang="en-GB" sz="2400" b="1" kern="1200" dirty="0" smtClean="0">
                <a:solidFill>
                  <a:schemeClr val="accent1"/>
                </a:solidFill>
                <a:effectLst/>
                <a:latin typeface="+mn-lt"/>
                <a:ea typeface="+mn-ea"/>
                <a:cs typeface="+mn-cs"/>
              </a:rPr>
              <a:t>enquiries@nhsdigital.nhs.uk</a:t>
            </a:r>
          </a:p>
          <a:p>
            <a:pPr>
              <a:lnSpc>
                <a:spcPts val="3600"/>
              </a:lnSpc>
            </a:pPr>
            <a:r>
              <a:rPr lang="en-GB" sz="2400" b="1" kern="1200" dirty="0" smtClean="0">
                <a:solidFill>
                  <a:schemeClr val="accent1"/>
                </a:solidFill>
                <a:effectLst/>
                <a:latin typeface="+mn-lt"/>
                <a:ea typeface="+mn-ea"/>
                <a:cs typeface="+mn-cs"/>
              </a:rPr>
              <a:t>0300 303</a:t>
            </a:r>
            <a:r>
              <a:rPr lang="en-GB" sz="2400" b="1" kern="1200" baseline="0" dirty="0" smtClean="0">
                <a:solidFill>
                  <a:schemeClr val="accent1"/>
                </a:solidFill>
                <a:effectLst/>
                <a:latin typeface="+mn-lt"/>
                <a:ea typeface="+mn-ea"/>
                <a:cs typeface="+mn-cs"/>
              </a:rPr>
              <a:t> 5678</a:t>
            </a:r>
            <a:endParaRPr lang="en-GB" sz="2400" kern="1200" dirty="0" smtClean="0">
              <a:solidFill>
                <a:schemeClr val="accent1"/>
              </a:solidFill>
              <a:effectLst/>
              <a:latin typeface="+mn-lt"/>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5647392"/>
            <a:ext cx="3671171" cy="94996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7" y="2624027"/>
            <a:ext cx="387707" cy="516943"/>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7" r:id="rId3"/>
    <p:sldLayoutId id="2147483681"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tent.digital.nhs.uk/catalogue/PUB22470"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app.powerbi.com/view?r=eyJrIjoiMmM2MDRhYmItMzA1Ny00MjZhLWE0YjYtYTViYTViNjZkM2VlIiwidCI6IjUwZjYwNzFmLWJiZmUtNDAxYS04ODAzLTY3Mzc0OGU2MjllMiIsImMiOjh9"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hscic.gov.uk/pubs/ndauditcorerep15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rcgp.org.uk/clinical-and-research/toolkits/quality-improvement-toolkit-for-diabetes-care.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nhs.uk/commissioning/ccg-aut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igital.nhs.uk/pubs/ndauditcorerep151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hyperlink" Target="http://www.digital.nhs.uk/pubs/ndauditcorerep151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england.nhs.uk/commissioning/ccg-auth/" TargetMode="External"/><Relationship Id="rId4" Type="http://schemas.openxmlformats.org/officeDocument/2006/relationships/hyperlink" Target="http://www.digital.nhs.uk/pubs/ndauditcorerep1516"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england.nhs.uk/commissioning/ccg-auth/" TargetMode="External"/><Relationship Id="rId4" Type="http://schemas.openxmlformats.org/officeDocument/2006/relationships/hyperlink" Target="http://www.digital.nhs.uk/pubs/ndauditcorerep151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hscic.gov.uk/pubs/ndauditcorerep151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igital.nhs.uk/pubs/ndauditcorerep151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rcgp.org.uk/clinical-and-research/toolkits/quality-improvement-toolkit-for-diabetes-care.aspx" TargetMode="Externa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national-service-framework-diabetes" TargetMode="External"/><Relationship Id="rId2" Type="http://schemas.openxmlformats.org/officeDocument/2006/relationships/hyperlink" Target="http://www.nice.org.uk/guidance/conditions-and-diseases/diabetes-and-other-endocrinal--nutritional-and-metabolic-conditions/diabetes" TargetMode="External"/><Relationship Id="rId1" Type="http://schemas.openxmlformats.org/officeDocument/2006/relationships/slideLayout" Target="../slideLayouts/slideLayout2.xml"/><Relationship Id="rId6" Type="http://schemas.openxmlformats.org/officeDocument/2006/relationships/hyperlink" Target="http://guidance.nice.org.uk/QS6" TargetMode="External"/><Relationship Id="rId5" Type="http://schemas.openxmlformats.org/officeDocument/2006/relationships/hyperlink" Target="http://www.nice.org.uk/guidance/ng28" TargetMode="External"/><Relationship Id="rId4" Type="http://schemas.openxmlformats.org/officeDocument/2006/relationships/hyperlink" Target="http://www.nice.org.uk/guidance/ng17"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rcgp.org.uk/clinical-and-research/toolkits/quality-improvement-toolkit-for-diabetes-care.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digital.nhs.uk/pubs/ndauditcorerep151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enquiries@nhsdigital.nhs.uk?subject=NPID%20Audit%20Report%202015" TargetMode="External"/><Relationship Id="rId2" Type="http://schemas.openxmlformats.org/officeDocument/2006/relationships/hyperlink" Target="digital.nhs.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iabetes.org.uk/Professionals/Resources/National-Diabetes-Audit/NDA-structured-education-da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hpho.org.uk/resource/view.aspx?RID=1540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95536" y="1484784"/>
            <a:ext cx="8136904" cy="3168352"/>
          </a:xfrm>
        </p:spPr>
        <p:txBody>
          <a:bodyPr>
            <a:noAutofit/>
          </a:bodyPr>
          <a:lstStyle/>
          <a:p>
            <a:r>
              <a:rPr lang="en-GB" dirty="0"/>
              <a:t>National </a:t>
            </a:r>
            <a:r>
              <a:rPr lang="en-GB" dirty="0" smtClean="0"/>
              <a:t>Diabetes Audit, 2015-2016</a:t>
            </a:r>
          </a:p>
          <a:p>
            <a:endParaRPr lang="en-GB" dirty="0"/>
          </a:p>
          <a:p>
            <a:endParaRPr lang="en-GB" sz="2800" dirty="0" smtClean="0"/>
          </a:p>
          <a:p>
            <a:endParaRPr lang="en-GB" sz="2800" dirty="0" smtClean="0"/>
          </a:p>
          <a:p>
            <a:endParaRPr lang="en-GB" sz="2800" dirty="0"/>
          </a:p>
          <a:p>
            <a:r>
              <a:rPr lang="en-GB" sz="2800" dirty="0" smtClean="0"/>
              <a:t>Report 1: Care Processes and Treatment Targets</a:t>
            </a:r>
            <a:endParaRPr lang="en-GB" sz="2800" dirty="0"/>
          </a:p>
        </p:txBody>
      </p:sp>
      <p:sp>
        <p:nvSpPr>
          <p:cNvPr id="9" name="Text Placeholder 8"/>
          <p:cNvSpPr>
            <a:spLocks noGrp="1"/>
          </p:cNvSpPr>
          <p:nvPr>
            <p:ph type="body" sz="quarter" idx="13"/>
          </p:nvPr>
        </p:nvSpPr>
        <p:spPr>
          <a:xfrm>
            <a:off x="395536" y="4797152"/>
            <a:ext cx="4896544" cy="792088"/>
          </a:xfrm>
        </p:spPr>
        <p:txBody>
          <a:bodyPr>
            <a:noAutofit/>
          </a:bodyPr>
          <a:lstStyle/>
          <a:p>
            <a:r>
              <a:rPr lang="en-GB" dirty="0" smtClean="0"/>
              <a:t>England</a:t>
            </a:r>
            <a:r>
              <a:rPr lang="en-GB" dirty="0"/>
              <a:t> </a:t>
            </a:r>
            <a:r>
              <a:rPr lang="en-GB" dirty="0" smtClean="0"/>
              <a:t>and Wales</a:t>
            </a:r>
            <a:endParaRPr lang="en-GB" dirty="0"/>
          </a:p>
          <a:p>
            <a:r>
              <a:rPr lang="en-GB" dirty="0" smtClean="0"/>
              <a:t>31 January 2017</a:t>
            </a:r>
            <a:endParaRPr lang="en-GB" dirty="0"/>
          </a:p>
        </p:txBody>
      </p:sp>
      <p:pic>
        <p:nvPicPr>
          <p:cNvPr id="4" name="Picture 2" descr="C:\Users\ADuggan\AppData\Local\Temp\Rar$DIa0.646\DIAB035-59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00148"/>
            <a:ext cx="2088232" cy="13921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photolibrary.nhs.uk/images/trueimages/13/6069-2.jpg?14854412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95311"/>
            <a:ext cx="2100739" cy="13969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583" y="2200149"/>
            <a:ext cx="2090521" cy="139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277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Registrations - Characteristics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10</a:t>
            </a:fld>
            <a:endParaRPr lang="en-GB" dirty="0"/>
          </a:p>
        </p:txBody>
      </p:sp>
      <p:sp>
        <p:nvSpPr>
          <p:cNvPr id="6" name="TextBox 5"/>
          <p:cNvSpPr txBox="1"/>
          <p:nvPr/>
        </p:nvSpPr>
        <p:spPr>
          <a:xfrm>
            <a:off x="625485" y="2231842"/>
            <a:ext cx="8064896" cy="646331"/>
          </a:xfrm>
          <a:prstGeom prst="rect">
            <a:avLst/>
          </a:prstGeom>
          <a:noFill/>
        </p:spPr>
        <p:txBody>
          <a:bodyPr wrap="square" rtlCol="0">
            <a:spAutoFit/>
          </a:bodyPr>
          <a:lstStyle/>
          <a:p>
            <a:pPr lvl="0"/>
            <a:r>
              <a:rPr lang="en-GB" b="1" dirty="0" smtClean="0">
                <a:solidFill>
                  <a:srgbClr val="005EB8"/>
                </a:solidFill>
              </a:rPr>
              <a:t>Figure 2: </a:t>
            </a:r>
            <a:r>
              <a:rPr lang="en-GB" b="1" dirty="0">
                <a:solidFill>
                  <a:srgbClr val="005EB8"/>
                </a:solidFill>
              </a:rPr>
              <a:t>Age and gender of patients with Type </a:t>
            </a:r>
            <a:r>
              <a:rPr lang="en-GB" b="1" dirty="0" smtClean="0">
                <a:solidFill>
                  <a:srgbClr val="005EB8"/>
                </a:solidFill>
              </a:rPr>
              <a:t>2 and other </a:t>
            </a:r>
            <a:r>
              <a:rPr lang="en-GB" b="1" dirty="0">
                <a:solidFill>
                  <a:srgbClr val="005EB8"/>
                </a:solidFill>
              </a:rPr>
              <a:t>diabetes in England and Wales, </a:t>
            </a:r>
            <a:r>
              <a:rPr lang="en-GB" b="1" dirty="0" smtClean="0">
                <a:solidFill>
                  <a:srgbClr val="005EB8"/>
                </a:solidFill>
              </a:rPr>
              <a:t>2015-2016</a:t>
            </a:r>
            <a:endParaRPr lang="en-GB" b="1" dirty="0">
              <a:solidFill>
                <a:srgbClr val="005EB8"/>
              </a:solidFill>
            </a:endParaRPr>
          </a:p>
        </p:txBody>
      </p:sp>
      <p:sp>
        <p:nvSpPr>
          <p:cNvPr id="7" name="Rectangle 6"/>
          <p:cNvSpPr/>
          <p:nvPr/>
        </p:nvSpPr>
        <p:spPr>
          <a:xfrm>
            <a:off x="634330" y="1340768"/>
            <a:ext cx="7178030" cy="830997"/>
          </a:xfrm>
          <a:prstGeom prst="rect">
            <a:avLst/>
          </a:prstGeom>
        </p:spPr>
        <p:txBody>
          <a:bodyPr wrap="square">
            <a:spAutoFit/>
          </a:bodyPr>
          <a:lstStyle/>
          <a:p>
            <a:pPr lvl="0">
              <a:spcBef>
                <a:spcPct val="20000"/>
              </a:spcBef>
            </a:pPr>
            <a:r>
              <a:rPr lang="en-GB" sz="2400" b="1" dirty="0" smtClean="0">
                <a:solidFill>
                  <a:srgbClr val="424D58"/>
                </a:solidFill>
              </a:rPr>
              <a:t>People with Type 2 diabetes are older than those with Type 1 diabetes</a:t>
            </a:r>
            <a:endParaRPr lang="en-GB" sz="20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30" y="3068960"/>
            <a:ext cx="787910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6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11</a:t>
            </a:fld>
            <a:endParaRPr lang="en-GB"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002" b="11133"/>
          <a:stretch/>
        </p:blipFill>
        <p:spPr>
          <a:xfrm>
            <a:off x="4499992" y="1196752"/>
            <a:ext cx="4170864" cy="4896544"/>
          </a:xfrm>
          <a:prstGeom prst="rect">
            <a:avLst/>
          </a:prstGeom>
        </p:spPr>
      </p:pic>
      <p:sp>
        <p:nvSpPr>
          <p:cNvPr id="6" name="Rectangle 5"/>
          <p:cNvSpPr/>
          <p:nvPr/>
        </p:nvSpPr>
        <p:spPr>
          <a:xfrm>
            <a:off x="539552" y="1412776"/>
            <a:ext cx="3672408" cy="4370427"/>
          </a:xfrm>
          <a:prstGeom prst="rect">
            <a:avLst/>
          </a:prstGeom>
        </p:spPr>
        <p:txBody>
          <a:bodyPr wrap="square">
            <a:spAutoFit/>
          </a:bodyPr>
          <a:lstStyle/>
          <a:p>
            <a:r>
              <a:rPr lang="en-GB" sz="2200" dirty="0" smtClean="0">
                <a:solidFill>
                  <a:schemeClr val="accent6"/>
                </a:solidFill>
              </a:rPr>
              <a:t>Participation increased in 2015-2016 to 82.4 per cent in England and Wales.  </a:t>
            </a:r>
          </a:p>
          <a:p>
            <a:endParaRPr lang="en-GB" sz="2200" dirty="0" smtClean="0">
              <a:solidFill>
                <a:schemeClr val="accent6"/>
              </a:solidFill>
            </a:endParaRPr>
          </a:p>
          <a:p>
            <a:endParaRPr lang="en-GB" sz="2200" dirty="0">
              <a:solidFill>
                <a:schemeClr val="accent6"/>
              </a:solidFill>
            </a:endParaRPr>
          </a:p>
          <a:p>
            <a:r>
              <a:rPr lang="en-GB" sz="1600" dirty="0" smtClean="0">
                <a:solidFill>
                  <a:schemeClr val="accent6"/>
                </a:solidFill>
              </a:rPr>
              <a:t>The map shows that participation was less than 50 per cent in 16 CCGs and caution should be borne when looking at the information for these localities.</a:t>
            </a:r>
          </a:p>
          <a:p>
            <a:endParaRPr lang="en-GB" sz="1600" dirty="0" smtClean="0">
              <a:solidFill>
                <a:schemeClr val="accent6"/>
              </a:solidFill>
            </a:endParaRPr>
          </a:p>
          <a:p>
            <a:endParaRPr lang="en-GB" sz="1600" dirty="0">
              <a:solidFill>
                <a:schemeClr val="accent6"/>
              </a:solidFill>
            </a:endParaRPr>
          </a:p>
          <a:p>
            <a:r>
              <a:rPr lang="en-GB" sz="1200" dirty="0" smtClean="0">
                <a:solidFill>
                  <a:schemeClr val="accent6"/>
                </a:solidFill>
              </a:rPr>
              <a:t>For more information on the level of participation in 2015-16 by CCG and LHB please </a:t>
            </a:r>
            <a:r>
              <a:rPr lang="en-GB" sz="1200" dirty="0">
                <a:solidFill>
                  <a:schemeClr val="accent6"/>
                </a:solidFill>
              </a:rPr>
              <a:t>see </a:t>
            </a:r>
            <a:r>
              <a:rPr lang="en-GB" sz="1200" dirty="0" smtClean="0">
                <a:solidFill>
                  <a:schemeClr val="accent6"/>
                </a:solidFill>
              </a:rPr>
              <a:t>the </a:t>
            </a:r>
            <a:r>
              <a:rPr lang="en-GB" sz="1200" dirty="0" smtClean="0">
                <a:solidFill>
                  <a:schemeClr val="accent6"/>
                </a:solidFill>
                <a:hlinkClick r:id="rId3"/>
              </a:rPr>
              <a:t>participation report. </a:t>
            </a:r>
            <a:endParaRPr lang="en-GB" sz="1200" dirty="0" smtClean="0">
              <a:solidFill>
                <a:schemeClr val="accent6"/>
              </a:solidFill>
            </a:endParaRPr>
          </a:p>
          <a:p>
            <a:endParaRPr lang="en-GB" sz="1200" dirty="0">
              <a:solidFill>
                <a:schemeClr val="accent6"/>
              </a:solidFill>
            </a:endParaRPr>
          </a:p>
          <a:p>
            <a:r>
              <a:rPr lang="en-GB" sz="1200" dirty="0" smtClean="0">
                <a:solidFill>
                  <a:schemeClr val="accent6"/>
                </a:solidFill>
              </a:rPr>
              <a:t>A dashboard showing participation over the last 3 years for CCGs and LHBs can be found </a:t>
            </a:r>
            <a:r>
              <a:rPr lang="en-GB" sz="1200" dirty="0" smtClean="0">
                <a:solidFill>
                  <a:schemeClr val="accent6"/>
                </a:solidFill>
                <a:hlinkClick r:id="rId4"/>
              </a:rPr>
              <a:t>here</a:t>
            </a:r>
            <a:r>
              <a:rPr lang="en-GB" sz="1200" dirty="0" smtClean="0">
                <a:solidFill>
                  <a:schemeClr val="accent6"/>
                </a:solidFill>
              </a:rPr>
              <a:t>.</a:t>
            </a:r>
          </a:p>
        </p:txBody>
      </p:sp>
    </p:spTree>
    <p:extLst>
      <p:ext uri="{BB962C8B-B14F-4D97-AF65-F5344CB8AC3E}">
        <p14:creationId xmlns:p14="http://schemas.microsoft.com/office/powerpoint/2010/main" val="4058533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01"/>
            <a:ext cx="8028472" cy="706091"/>
          </a:xfrm>
        </p:spPr>
        <p:txBody>
          <a:bodyPr>
            <a:normAutofit/>
          </a:bodyPr>
          <a:lstStyle/>
          <a:p>
            <a:r>
              <a:rPr lang="en-GB" sz="3300" dirty="0" smtClean="0"/>
              <a:t>National Diabetes Audit 2015-2016</a:t>
            </a:r>
            <a:endParaRPr lang="en-GB" sz="3300" dirty="0"/>
          </a:p>
        </p:txBody>
      </p:sp>
      <p:sp>
        <p:nvSpPr>
          <p:cNvPr id="4" name="Slide Number Placeholder 3"/>
          <p:cNvSpPr>
            <a:spLocks noGrp="1"/>
          </p:cNvSpPr>
          <p:nvPr>
            <p:ph type="sldNum" sz="quarter" idx="12"/>
          </p:nvPr>
        </p:nvSpPr>
        <p:spPr/>
        <p:txBody>
          <a:bodyPr/>
          <a:lstStyle/>
          <a:p>
            <a:fld id="{280AA684-6FB9-400F-B313-F111F0F48737}" type="slidenum">
              <a:rPr lang="en-GB" smtClean="0"/>
              <a:t>12</a:t>
            </a:fld>
            <a:endParaRPr lang="en-GB" dirty="0"/>
          </a:p>
        </p:txBody>
      </p:sp>
      <p:sp>
        <p:nvSpPr>
          <p:cNvPr id="6" name="Content Placeholder 2"/>
          <p:cNvSpPr txBox="1">
            <a:spLocks/>
          </p:cNvSpPr>
          <p:nvPr/>
        </p:nvSpPr>
        <p:spPr>
          <a:xfrm>
            <a:off x="251520" y="1340768"/>
            <a:ext cx="8568952" cy="5256584"/>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dirty="0" smtClean="0">
              <a:solidFill>
                <a:srgbClr val="00A050"/>
              </a:solidFill>
            </a:endParaRPr>
          </a:p>
          <a:p>
            <a:pPr marL="0" indent="0">
              <a:buFont typeface="Arial" pitchFamily="34" charset="0"/>
              <a:buNone/>
            </a:pPr>
            <a:endParaRPr lang="en-GB" dirty="0" smtClean="0">
              <a:solidFill>
                <a:srgbClr val="00A050"/>
              </a:solidFill>
            </a:endParaRPr>
          </a:p>
        </p:txBody>
      </p:sp>
      <p:pic>
        <p:nvPicPr>
          <p:cNvPr id="5" name="Picture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9" y="1196752"/>
            <a:ext cx="9143111" cy="5661248"/>
          </a:xfrm>
          <a:prstGeom prst="rect">
            <a:avLst/>
          </a:prstGeom>
        </p:spPr>
      </p:pic>
      <p:sp>
        <p:nvSpPr>
          <p:cNvPr id="3" name="Rectangle 2"/>
          <p:cNvSpPr/>
          <p:nvPr/>
        </p:nvSpPr>
        <p:spPr>
          <a:xfrm>
            <a:off x="2286000" y="2938008"/>
            <a:ext cx="6246440" cy="2062103"/>
          </a:xfrm>
          <a:prstGeom prst="rect">
            <a:avLst/>
          </a:prstGeom>
        </p:spPr>
        <p:txBody>
          <a:bodyPr wrap="square">
            <a:spAutoFit/>
          </a:bodyPr>
          <a:lstStyle/>
          <a:p>
            <a:r>
              <a:rPr lang="en-GB" sz="3200" b="1" dirty="0" smtClean="0">
                <a:solidFill>
                  <a:schemeClr val="accent1"/>
                </a:solidFill>
                <a:latin typeface="+mj-lt"/>
              </a:rPr>
              <a:t>What percentage of people registered with diabetes received the NICE key processes of diabetes care?</a:t>
            </a:r>
            <a:endParaRPr lang="en-GB" sz="3200" b="1" dirty="0">
              <a:solidFill>
                <a:schemeClr val="accent1"/>
              </a:solidFill>
              <a:latin typeface="+mj-lt"/>
            </a:endParaRPr>
          </a:p>
        </p:txBody>
      </p:sp>
    </p:spTree>
    <p:extLst>
      <p:ext uri="{BB962C8B-B14F-4D97-AF65-F5344CB8AC3E}">
        <p14:creationId xmlns:p14="http://schemas.microsoft.com/office/powerpoint/2010/main" val="1472011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4624"/>
            <a:ext cx="8445624" cy="1152128"/>
          </a:xfrm>
        </p:spPr>
        <p:txBody>
          <a:bodyPr>
            <a:noAutofit/>
          </a:bodyPr>
          <a:lstStyle/>
          <a:p>
            <a:r>
              <a:rPr lang="en-GB" dirty="0" smtClean="0"/>
              <a:t>Care Processes</a:t>
            </a:r>
            <a:endParaRPr lang="en-GB" dirty="0"/>
          </a:p>
        </p:txBody>
      </p:sp>
      <p:sp>
        <p:nvSpPr>
          <p:cNvPr id="5" name="Text Placeholder 4"/>
          <p:cNvSpPr>
            <a:spLocks noGrp="1"/>
          </p:cNvSpPr>
          <p:nvPr>
            <p:ph idx="1"/>
          </p:nvPr>
        </p:nvSpPr>
        <p:spPr>
          <a:xfrm>
            <a:off x="251520" y="1268760"/>
            <a:ext cx="8640960" cy="5040560"/>
          </a:xfrm>
        </p:spPr>
        <p:txBody>
          <a:bodyPr>
            <a:normAutofit/>
          </a:bodyPr>
          <a:lstStyle/>
          <a:p>
            <a:pPr marL="0" indent="0">
              <a:buNone/>
            </a:pPr>
            <a:r>
              <a:rPr lang="en-GB" sz="2400" b="1" dirty="0" smtClean="0"/>
              <a:t>All people with diabetes aged 12 years and over should receive all of the nine NICE recommended care processes</a:t>
            </a:r>
            <a:r>
              <a:rPr lang="en-GB" sz="2400" b="1" baseline="30000" dirty="0" smtClean="0"/>
              <a:t>1,2 </a:t>
            </a:r>
            <a:r>
              <a:rPr lang="en-GB" sz="2400" b="1" dirty="0" smtClean="0"/>
              <a:t>and attend a structured education programme when diagnosed.</a:t>
            </a:r>
          </a:p>
          <a:p>
            <a:pPr marL="0" indent="0">
              <a:buNone/>
            </a:pPr>
            <a:endParaRPr lang="en-GB" sz="1600" b="1" dirty="0" smtClean="0"/>
          </a:p>
          <a:p>
            <a:pPr marL="0" indent="0">
              <a:buNone/>
            </a:pPr>
            <a:endParaRPr lang="en-GB" sz="2400" dirty="0"/>
          </a:p>
        </p:txBody>
      </p:sp>
      <p:sp>
        <p:nvSpPr>
          <p:cNvPr id="2" name="Slide Number Placeholder 1"/>
          <p:cNvSpPr>
            <a:spLocks noGrp="1"/>
          </p:cNvSpPr>
          <p:nvPr>
            <p:ph type="sldNum" sz="quarter" idx="12"/>
          </p:nvPr>
        </p:nvSpPr>
        <p:spPr>
          <a:xfrm>
            <a:off x="6444208" y="6378495"/>
            <a:ext cx="2133600" cy="365125"/>
          </a:xfrm>
        </p:spPr>
        <p:txBody>
          <a:bodyPr/>
          <a:lstStyle/>
          <a:p>
            <a:fld id="{4F2E129E-16B7-480B-972E-C025DBFD1D53}" type="slidenum">
              <a:rPr lang="en-GB" smtClean="0"/>
              <a:pPr/>
              <a:t>13</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80024512"/>
              </p:ext>
            </p:extLst>
          </p:nvPr>
        </p:nvGraphicFramePr>
        <p:xfrm>
          <a:off x="251520" y="2924942"/>
          <a:ext cx="8352928" cy="3528394"/>
        </p:xfrm>
        <a:graphic>
          <a:graphicData uri="http://schemas.openxmlformats.org/drawingml/2006/table">
            <a:tbl>
              <a:tblPr firstRow="1" bandRow="1">
                <a:tableStyleId>{5C22544A-7EE6-4342-B048-85BDC9FD1C3A}</a:tableStyleId>
              </a:tblPr>
              <a:tblGrid>
                <a:gridCol w="4176464"/>
                <a:gridCol w="4176464"/>
              </a:tblGrid>
              <a:tr h="396266">
                <a:tc gridSpan="2">
                  <a:txBody>
                    <a:bodyPr/>
                    <a:lstStyle/>
                    <a:p>
                      <a:r>
                        <a:rPr lang="en-GB" dirty="0" smtClean="0"/>
                        <a:t>Nine Annual Care Processes for all people with diabetes</a:t>
                      </a:r>
                      <a:r>
                        <a:rPr lang="en-GB" baseline="0" dirty="0" smtClean="0"/>
                        <a:t> aged 12 and over</a:t>
                      </a:r>
                      <a:endParaRPr lang="en-GB" dirty="0"/>
                    </a:p>
                  </a:txBody>
                  <a:tcPr/>
                </a:tc>
                <a:tc hMerge="1">
                  <a:txBody>
                    <a:bodyPr/>
                    <a:lstStyle/>
                    <a:p>
                      <a:endParaRPr lang="en-GB" dirty="0"/>
                    </a:p>
                  </a:txBody>
                  <a:tcPr/>
                </a:tc>
              </a:tr>
              <a:tr h="396266">
                <a:tc gridSpan="2">
                  <a:txBody>
                    <a:bodyPr/>
                    <a:lstStyle/>
                    <a:p>
                      <a:pPr algn="ctr"/>
                      <a:r>
                        <a:rPr lang="en-GB" sz="1600" dirty="0" smtClean="0"/>
                        <a:t>Responsibility of Diabetes</a:t>
                      </a:r>
                      <a:r>
                        <a:rPr lang="en-GB" sz="1600" baseline="0" dirty="0" smtClean="0"/>
                        <a:t> Care providers (included in the NDA 8 Care Processes)</a:t>
                      </a:r>
                      <a:endParaRPr lang="en-GB" sz="1600" dirty="0"/>
                    </a:p>
                  </a:txBody>
                  <a:tcPr/>
                </a:tc>
                <a:tc hMerge="1">
                  <a:txBody>
                    <a:bodyPr/>
                    <a:lstStyle/>
                    <a:p>
                      <a:endParaRPr lang="en-GB" dirty="0"/>
                    </a:p>
                  </a:txBody>
                  <a:tcPr/>
                </a:tc>
              </a:tr>
              <a:tr h="455977">
                <a:tc>
                  <a:txBody>
                    <a:bodyPr/>
                    <a:lstStyle/>
                    <a:p>
                      <a:pPr>
                        <a:spcAft>
                          <a:spcPts val="0"/>
                        </a:spcAft>
                      </a:pPr>
                      <a:r>
                        <a:rPr lang="en-GB" sz="1400" b="1" dirty="0" smtClean="0">
                          <a:effectLst/>
                        </a:rPr>
                        <a:t>1</a:t>
                      </a:r>
                      <a:r>
                        <a:rPr lang="en-GB" sz="1400" b="1" baseline="0" dirty="0" smtClean="0">
                          <a:effectLst/>
                        </a:rPr>
                        <a:t>.  </a:t>
                      </a:r>
                      <a:r>
                        <a:rPr lang="en-GB" sz="1400" b="1" dirty="0" smtClean="0">
                          <a:effectLst/>
                        </a:rPr>
                        <a:t>HbA1c</a:t>
                      </a:r>
                      <a:r>
                        <a:rPr lang="en-GB" sz="1400" b="1" baseline="0" dirty="0" smtClean="0">
                          <a:effectLst/>
                        </a:rPr>
                        <a:t> </a:t>
                      </a:r>
                    </a:p>
                    <a:p>
                      <a:pPr>
                        <a:spcAft>
                          <a:spcPts val="0"/>
                        </a:spcAft>
                      </a:pPr>
                      <a:r>
                        <a:rPr lang="en-GB" sz="1400" baseline="0" dirty="0" smtClean="0">
                          <a:effectLst/>
                        </a:rPr>
                        <a:t>(blood test for glucose control)</a:t>
                      </a:r>
                      <a:endParaRPr lang="en-GB" sz="1400" dirty="0">
                        <a:effectLst/>
                        <a:latin typeface="Calibri"/>
                        <a:ea typeface="Calibri"/>
                      </a:endParaRPr>
                    </a:p>
                  </a:txBody>
                  <a:tcPr marL="68580" marR="68580" marT="0" marB="0"/>
                </a:tc>
                <a:tc>
                  <a:txBody>
                    <a:bodyPr/>
                    <a:lstStyle/>
                    <a:p>
                      <a:pPr>
                        <a:spcAft>
                          <a:spcPts val="0"/>
                        </a:spcAft>
                      </a:pPr>
                      <a:r>
                        <a:rPr lang="en-GB" sz="1400" b="1" dirty="0" smtClean="0">
                          <a:effectLst/>
                        </a:rPr>
                        <a:t>5.</a:t>
                      </a:r>
                      <a:r>
                        <a:rPr lang="en-GB" sz="1400" b="1" baseline="0" dirty="0" smtClean="0">
                          <a:effectLst/>
                        </a:rPr>
                        <a:t>  </a:t>
                      </a:r>
                      <a:r>
                        <a:rPr lang="en-GB" sz="1400" b="1" dirty="0" smtClean="0">
                          <a:effectLst/>
                        </a:rPr>
                        <a:t>Urine </a:t>
                      </a:r>
                      <a:r>
                        <a:rPr lang="en-GB" sz="1400" b="1" dirty="0">
                          <a:effectLst/>
                        </a:rPr>
                        <a:t>Albumin/Creatinine </a:t>
                      </a:r>
                      <a:r>
                        <a:rPr lang="en-GB" sz="1400" b="1" dirty="0" smtClean="0">
                          <a:effectLst/>
                        </a:rPr>
                        <a:t>Ratio </a:t>
                      </a:r>
                    </a:p>
                    <a:p>
                      <a:pPr>
                        <a:spcAft>
                          <a:spcPts val="0"/>
                        </a:spcAft>
                      </a:pPr>
                      <a:r>
                        <a:rPr lang="en-GB" sz="1400" dirty="0" smtClean="0">
                          <a:effectLst/>
                        </a:rPr>
                        <a:t>(urine test for</a:t>
                      </a:r>
                      <a:r>
                        <a:rPr lang="en-GB" sz="1400" baseline="0" dirty="0" smtClean="0">
                          <a:effectLst/>
                        </a:rPr>
                        <a:t> kidney function)</a:t>
                      </a:r>
                      <a:endParaRPr lang="en-GB" sz="1400" dirty="0">
                        <a:effectLst/>
                        <a:latin typeface="Calibri"/>
                        <a:ea typeface="Calibri"/>
                      </a:endParaRPr>
                    </a:p>
                  </a:txBody>
                  <a:tcPr marL="68580" marR="68580" marT="0" marB="0"/>
                </a:tc>
              </a:tr>
              <a:tr h="455977">
                <a:tc>
                  <a:txBody>
                    <a:bodyPr/>
                    <a:lstStyle/>
                    <a:p>
                      <a:pPr>
                        <a:spcAft>
                          <a:spcPts val="0"/>
                        </a:spcAft>
                      </a:pPr>
                      <a:r>
                        <a:rPr lang="en-GB" sz="1400" b="1" dirty="0" smtClean="0">
                          <a:effectLst/>
                        </a:rPr>
                        <a:t>2</a:t>
                      </a:r>
                      <a:r>
                        <a:rPr lang="en-GB" sz="1400" b="1" baseline="0" dirty="0" smtClean="0">
                          <a:effectLst/>
                        </a:rPr>
                        <a:t>.  </a:t>
                      </a:r>
                      <a:r>
                        <a:rPr lang="en-GB" sz="1400" b="1" dirty="0" smtClean="0">
                          <a:effectLst/>
                        </a:rPr>
                        <a:t>Blood Pressure </a:t>
                      </a:r>
                    </a:p>
                    <a:p>
                      <a:pPr>
                        <a:spcAft>
                          <a:spcPts val="0"/>
                        </a:spcAft>
                      </a:pPr>
                      <a:r>
                        <a:rPr lang="en-GB" sz="1400" dirty="0" smtClean="0">
                          <a:effectLst/>
                        </a:rPr>
                        <a:t>(measurement</a:t>
                      </a:r>
                      <a:r>
                        <a:rPr lang="en-GB" sz="1400" baseline="0" dirty="0" smtClean="0">
                          <a:effectLst/>
                        </a:rPr>
                        <a:t> for cardiovascular risk)</a:t>
                      </a:r>
                      <a:endParaRPr lang="en-GB" sz="1400" dirty="0">
                        <a:effectLst/>
                        <a:latin typeface="Calibri"/>
                        <a:ea typeface="Calibri"/>
                      </a:endParaRPr>
                    </a:p>
                  </a:txBody>
                  <a:tcPr marL="68580" marR="68580" marT="0" marB="0"/>
                </a:tc>
                <a:tc>
                  <a:txBody>
                    <a:bodyPr/>
                    <a:lstStyle/>
                    <a:p>
                      <a:pPr>
                        <a:spcAft>
                          <a:spcPts val="0"/>
                        </a:spcAft>
                      </a:pPr>
                      <a:r>
                        <a:rPr lang="en-GB" sz="1400" b="1" dirty="0" smtClean="0">
                          <a:effectLst/>
                        </a:rPr>
                        <a:t>6.</a:t>
                      </a:r>
                      <a:r>
                        <a:rPr lang="en-GB" sz="1400" b="1" baseline="0" dirty="0" smtClean="0">
                          <a:effectLst/>
                        </a:rPr>
                        <a:t>  </a:t>
                      </a:r>
                      <a:r>
                        <a:rPr lang="en-GB" sz="1400" b="1" dirty="0" smtClean="0">
                          <a:effectLst/>
                        </a:rPr>
                        <a:t>Foot </a:t>
                      </a:r>
                      <a:r>
                        <a:rPr lang="en-GB" sz="1400" b="1" dirty="0">
                          <a:effectLst/>
                        </a:rPr>
                        <a:t>Risk </a:t>
                      </a:r>
                      <a:r>
                        <a:rPr lang="en-GB" sz="1400" b="1" dirty="0" smtClean="0">
                          <a:effectLst/>
                        </a:rPr>
                        <a:t>Surveillance </a:t>
                      </a:r>
                    </a:p>
                    <a:p>
                      <a:pPr>
                        <a:spcAft>
                          <a:spcPts val="0"/>
                        </a:spcAft>
                      </a:pPr>
                      <a:r>
                        <a:rPr lang="en-GB" sz="1400" dirty="0" smtClean="0">
                          <a:effectLst/>
                        </a:rPr>
                        <a:t>(foot</a:t>
                      </a:r>
                      <a:r>
                        <a:rPr lang="en-GB" sz="1400" baseline="0" dirty="0" smtClean="0">
                          <a:effectLst/>
                        </a:rPr>
                        <a:t> examination for foot ulcer risk)</a:t>
                      </a:r>
                      <a:endParaRPr lang="en-GB" sz="1400" dirty="0">
                        <a:effectLst/>
                        <a:latin typeface="Calibri"/>
                        <a:ea typeface="Calibri"/>
                      </a:endParaRPr>
                    </a:p>
                  </a:txBody>
                  <a:tcPr marL="68580" marR="68580" marT="0" marB="0"/>
                </a:tc>
              </a:tr>
              <a:tr h="455977">
                <a:tc>
                  <a:txBody>
                    <a:bodyPr/>
                    <a:lstStyle/>
                    <a:p>
                      <a:pPr>
                        <a:spcAft>
                          <a:spcPts val="0"/>
                        </a:spcAft>
                      </a:pPr>
                      <a:r>
                        <a:rPr lang="en-GB" sz="1400" b="1" dirty="0" smtClean="0">
                          <a:effectLst/>
                        </a:rPr>
                        <a:t>3</a:t>
                      </a:r>
                      <a:r>
                        <a:rPr lang="en-GB" sz="1400" b="1" baseline="0" dirty="0" smtClean="0">
                          <a:effectLst/>
                        </a:rPr>
                        <a:t>.  </a:t>
                      </a:r>
                      <a:r>
                        <a:rPr lang="en-GB" sz="1400" b="1" dirty="0" smtClean="0">
                          <a:effectLst/>
                        </a:rPr>
                        <a:t>Serum Cholesterol </a:t>
                      </a:r>
                    </a:p>
                    <a:p>
                      <a:pPr>
                        <a:spcAft>
                          <a:spcPts val="0"/>
                        </a:spcAft>
                      </a:pPr>
                      <a:r>
                        <a:rPr lang="en-GB" sz="1400" dirty="0" smtClean="0">
                          <a:effectLst/>
                        </a:rPr>
                        <a:t>(blood</a:t>
                      </a:r>
                      <a:r>
                        <a:rPr lang="en-GB" sz="1400" baseline="0" dirty="0" smtClean="0">
                          <a:effectLst/>
                        </a:rPr>
                        <a:t> test for cardiovascular risk)</a:t>
                      </a:r>
                      <a:endParaRPr lang="en-GB" sz="1400" dirty="0">
                        <a:effectLst/>
                        <a:latin typeface="Calibri"/>
                        <a:ea typeface="Calibri"/>
                      </a:endParaRPr>
                    </a:p>
                  </a:txBody>
                  <a:tcPr marL="68580" marR="68580" marT="0" marB="0"/>
                </a:tc>
                <a:tc>
                  <a:txBody>
                    <a:bodyPr/>
                    <a:lstStyle/>
                    <a:p>
                      <a:pPr>
                        <a:spcAft>
                          <a:spcPts val="0"/>
                        </a:spcAft>
                      </a:pPr>
                      <a:r>
                        <a:rPr lang="en-GB" sz="1400" b="1" dirty="0" smtClean="0">
                          <a:effectLst/>
                        </a:rPr>
                        <a:t>7.</a:t>
                      </a:r>
                      <a:r>
                        <a:rPr lang="en-GB" sz="1400" b="1" baseline="0" dirty="0" smtClean="0">
                          <a:effectLst/>
                        </a:rPr>
                        <a:t>  </a:t>
                      </a:r>
                      <a:r>
                        <a:rPr lang="en-GB" sz="1400" b="1" dirty="0" smtClean="0">
                          <a:effectLst/>
                        </a:rPr>
                        <a:t>Body </a:t>
                      </a:r>
                      <a:r>
                        <a:rPr lang="en-GB" sz="1400" b="1" dirty="0">
                          <a:effectLst/>
                        </a:rPr>
                        <a:t>Mass </a:t>
                      </a:r>
                      <a:r>
                        <a:rPr lang="en-GB" sz="1400" b="1" dirty="0" smtClean="0">
                          <a:effectLst/>
                        </a:rPr>
                        <a:t>Index</a:t>
                      </a:r>
                    </a:p>
                    <a:p>
                      <a:pPr>
                        <a:spcAft>
                          <a:spcPts val="0"/>
                        </a:spcAft>
                      </a:pPr>
                      <a:r>
                        <a:rPr lang="en-GB" sz="1400" dirty="0" smtClean="0">
                          <a:effectLst/>
                          <a:latin typeface="+mn-lt"/>
                          <a:ea typeface="Calibri"/>
                        </a:rPr>
                        <a:t>(measurement for cardiovascular risk)</a:t>
                      </a:r>
                      <a:endParaRPr lang="en-GB" sz="1400" dirty="0">
                        <a:effectLst/>
                        <a:latin typeface="+mn-lt"/>
                        <a:ea typeface="Calibri"/>
                      </a:endParaRPr>
                    </a:p>
                  </a:txBody>
                  <a:tcPr marL="68580" marR="68580" marT="0" marB="0"/>
                </a:tc>
              </a:tr>
              <a:tr h="455977">
                <a:tc>
                  <a:txBody>
                    <a:bodyPr/>
                    <a:lstStyle/>
                    <a:p>
                      <a:pPr>
                        <a:spcAft>
                          <a:spcPts val="0"/>
                        </a:spcAft>
                      </a:pPr>
                      <a:r>
                        <a:rPr lang="en-GB" sz="1400" b="1" dirty="0" smtClean="0">
                          <a:effectLst/>
                        </a:rPr>
                        <a:t>4.</a:t>
                      </a:r>
                      <a:r>
                        <a:rPr lang="en-GB" sz="1400" b="1" baseline="0" dirty="0" smtClean="0">
                          <a:effectLst/>
                        </a:rPr>
                        <a:t>  </a:t>
                      </a:r>
                      <a:r>
                        <a:rPr lang="en-GB" sz="1400" b="1" dirty="0" smtClean="0">
                          <a:effectLst/>
                        </a:rPr>
                        <a:t>Serum Creatinine </a:t>
                      </a:r>
                    </a:p>
                    <a:p>
                      <a:pPr>
                        <a:spcAft>
                          <a:spcPts val="0"/>
                        </a:spcAft>
                      </a:pPr>
                      <a:r>
                        <a:rPr lang="en-GB" sz="1400" dirty="0" smtClean="0">
                          <a:effectLst/>
                        </a:rPr>
                        <a:t>(blood</a:t>
                      </a:r>
                      <a:r>
                        <a:rPr lang="en-GB" sz="1400" baseline="0" dirty="0" smtClean="0">
                          <a:effectLst/>
                        </a:rPr>
                        <a:t> test for kidney function)</a:t>
                      </a:r>
                      <a:endParaRPr lang="en-GB" sz="1400" dirty="0">
                        <a:effectLst/>
                        <a:latin typeface="Calibri"/>
                        <a:ea typeface="Calibri"/>
                      </a:endParaRPr>
                    </a:p>
                  </a:txBody>
                  <a:tcPr marL="68580" marR="68580" marT="0" marB="0"/>
                </a:tc>
                <a:tc>
                  <a:txBody>
                    <a:bodyPr/>
                    <a:lstStyle/>
                    <a:p>
                      <a:pPr>
                        <a:spcAft>
                          <a:spcPts val="0"/>
                        </a:spcAft>
                      </a:pPr>
                      <a:r>
                        <a:rPr lang="en-GB" sz="1400" b="1" dirty="0" smtClean="0">
                          <a:effectLst/>
                        </a:rPr>
                        <a:t>8.</a:t>
                      </a:r>
                      <a:r>
                        <a:rPr lang="en-GB" sz="1400" b="1" baseline="0" dirty="0" smtClean="0">
                          <a:effectLst/>
                        </a:rPr>
                        <a:t>  </a:t>
                      </a:r>
                      <a:r>
                        <a:rPr lang="en-GB" sz="1400" b="1" dirty="0" smtClean="0">
                          <a:effectLst/>
                        </a:rPr>
                        <a:t>Smoking History</a:t>
                      </a:r>
                    </a:p>
                    <a:p>
                      <a:pPr>
                        <a:spcAft>
                          <a:spcPts val="0"/>
                        </a:spcAft>
                      </a:pPr>
                      <a:r>
                        <a:rPr lang="en-GB" sz="1400" dirty="0" smtClean="0">
                          <a:effectLst/>
                          <a:latin typeface="+mn-lt"/>
                          <a:ea typeface="Calibri"/>
                        </a:rPr>
                        <a:t>(question for cardiovascular risk)</a:t>
                      </a:r>
                      <a:endParaRPr lang="en-GB" sz="1400" dirty="0">
                        <a:effectLst/>
                        <a:latin typeface="+mn-lt"/>
                        <a:ea typeface="Calibri"/>
                      </a:endParaRPr>
                    </a:p>
                  </a:txBody>
                  <a:tcPr marL="68580" marR="68580" marT="0" marB="0"/>
                </a:tc>
              </a:tr>
              <a:tr h="455977">
                <a:tc gridSpan="2">
                  <a:txBody>
                    <a:bodyPr/>
                    <a:lstStyle/>
                    <a:p>
                      <a:pPr algn="ctr">
                        <a:spcAft>
                          <a:spcPts val="0"/>
                        </a:spcAft>
                      </a:pPr>
                      <a:endParaRPr lang="en-GB" sz="1400" b="1" dirty="0" smtClean="0">
                        <a:effectLst/>
                      </a:endParaRPr>
                    </a:p>
                    <a:p>
                      <a:pPr algn="ctr">
                        <a:spcAft>
                          <a:spcPts val="0"/>
                        </a:spcAft>
                      </a:pPr>
                      <a:r>
                        <a:rPr lang="en-GB" sz="1400" b="1" dirty="0" smtClean="0">
                          <a:effectLst/>
                        </a:rPr>
                        <a:t>Responsibility of </a:t>
                      </a:r>
                      <a:r>
                        <a:rPr lang="en-GB" sz="1400" b="1" dirty="0">
                          <a:effectLst/>
                        </a:rPr>
                        <a:t>NHS Diabetes Eye Screening (screening register drawn from </a:t>
                      </a:r>
                      <a:r>
                        <a:rPr lang="en-GB" sz="1400" b="1" dirty="0" smtClean="0">
                          <a:effectLst/>
                        </a:rPr>
                        <a:t>practices</a:t>
                      </a:r>
                      <a:r>
                        <a:rPr lang="en-GB" sz="1400" b="1" dirty="0">
                          <a:effectLst/>
                        </a:rPr>
                        <a:t>)</a:t>
                      </a:r>
                      <a:endParaRPr lang="en-GB" sz="1400" b="1" dirty="0">
                        <a:effectLst/>
                        <a:latin typeface="Calibri"/>
                        <a:ea typeface="Calibri"/>
                      </a:endParaRPr>
                    </a:p>
                  </a:txBody>
                  <a:tcPr marL="68580" marR="68580" marT="0" marB="0"/>
                </a:tc>
                <a:tc hMerge="1">
                  <a:txBody>
                    <a:bodyPr/>
                    <a:lstStyle/>
                    <a:p>
                      <a:endParaRPr lang="en-GB"/>
                    </a:p>
                  </a:txBody>
                  <a:tcPr/>
                </a:tc>
              </a:tr>
              <a:tr h="455977">
                <a:tc gridSpan="2">
                  <a:txBody>
                    <a:bodyPr/>
                    <a:lstStyle/>
                    <a:p>
                      <a:pPr algn="ctr">
                        <a:spcAft>
                          <a:spcPts val="0"/>
                        </a:spcAft>
                      </a:pPr>
                      <a:r>
                        <a:rPr lang="en-GB" sz="1400" b="1" dirty="0" smtClean="0">
                          <a:effectLst/>
                        </a:rPr>
                        <a:t>9.</a:t>
                      </a:r>
                      <a:r>
                        <a:rPr lang="en-GB" sz="1400" b="1" baseline="0" dirty="0" smtClean="0">
                          <a:effectLst/>
                        </a:rPr>
                        <a:t>  </a:t>
                      </a:r>
                      <a:r>
                        <a:rPr lang="en-GB" sz="1400" b="1" dirty="0" smtClean="0">
                          <a:effectLst/>
                        </a:rPr>
                        <a:t>Digital </a:t>
                      </a:r>
                      <a:r>
                        <a:rPr lang="en-GB" sz="1400" b="1" dirty="0">
                          <a:effectLst/>
                        </a:rPr>
                        <a:t>Retinal </a:t>
                      </a:r>
                      <a:r>
                        <a:rPr lang="en-GB" sz="1400" b="1" dirty="0" smtClean="0">
                          <a:effectLst/>
                        </a:rPr>
                        <a:t>Screening</a:t>
                      </a:r>
                    </a:p>
                    <a:p>
                      <a:pPr algn="ctr">
                        <a:spcAft>
                          <a:spcPts val="0"/>
                        </a:spcAft>
                      </a:pPr>
                      <a:r>
                        <a:rPr lang="en-GB" sz="1400" dirty="0" smtClean="0">
                          <a:effectLst/>
                          <a:latin typeface="+mn-lt"/>
                          <a:ea typeface="Calibri"/>
                        </a:rPr>
                        <a:t>(photographic eye test for eye risk)</a:t>
                      </a:r>
                      <a:endParaRPr lang="en-GB" sz="1400" dirty="0">
                        <a:effectLst/>
                        <a:latin typeface="+mn-lt"/>
                        <a:ea typeface="Calibri"/>
                      </a:endParaRPr>
                    </a:p>
                  </a:txBody>
                  <a:tcPr marL="68580" marR="68580" marT="0" marB="0"/>
                </a:tc>
                <a:tc hMerge="1">
                  <a:txBody>
                    <a:bodyPr/>
                    <a:lstStyle/>
                    <a:p>
                      <a:endParaRPr lang="en-GB"/>
                    </a:p>
                  </a:txBody>
                  <a:tcPr/>
                </a:tc>
              </a:tr>
            </a:tbl>
          </a:graphicData>
        </a:graphic>
      </p:graphicFrame>
      <p:sp>
        <p:nvSpPr>
          <p:cNvPr id="6" name="TextBox 5"/>
          <p:cNvSpPr txBox="1"/>
          <p:nvPr/>
        </p:nvSpPr>
        <p:spPr>
          <a:xfrm>
            <a:off x="251520" y="6453336"/>
            <a:ext cx="6624736" cy="215444"/>
          </a:xfrm>
          <a:prstGeom prst="rect">
            <a:avLst/>
          </a:prstGeom>
          <a:noFill/>
        </p:spPr>
        <p:txBody>
          <a:bodyPr wrap="square" rtlCol="0">
            <a:spAutoFit/>
          </a:bodyPr>
          <a:lstStyle/>
          <a:p>
            <a:r>
              <a:rPr lang="en-GB" sz="800" dirty="0" smtClean="0"/>
              <a:t>1,2. Please see full list of footnotes in the definitions and footnote section</a:t>
            </a:r>
            <a:endParaRPr lang="en-GB" sz="800" dirty="0"/>
          </a:p>
        </p:txBody>
      </p:sp>
    </p:spTree>
    <p:extLst>
      <p:ext uri="{BB962C8B-B14F-4D97-AF65-F5344CB8AC3E}">
        <p14:creationId xmlns:p14="http://schemas.microsoft.com/office/powerpoint/2010/main" val="2926237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Time Series</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a:spcAft>
                <a:spcPts val="600"/>
              </a:spcAft>
            </a:pPr>
            <a:r>
              <a:rPr lang="en-GB" sz="1600" dirty="0" smtClean="0"/>
              <a:t>The 2013-14 drop in BMI checks and the 2014-15 drop in urine albumin checks have not recovered in 2015-16.</a:t>
            </a:r>
          </a:p>
          <a:p>
            <a:r>
              <a:rPr lang="en-GB" sz="1600" dirty="0" smtClean="0"/>
              <a:t>Fewer people with Type 1 than with Type 2 and other diabetes receive their annual checks.</a:t>
            </a:r>
          </a:p>
          <a:p>
            <a:endParaRPr lang="en-GB" sz="1600" dirty="0" smtClean="0"/>
          </a:p>
        </p:txBody>
      </p:sp>
      <p:sp>
        <p:nvSpPr>
          <p:cNvPr id="2" name="Slide Number Placeholder 1"/>
          <p:cNvSpPr>
            <a:spLocks noGrp="1"/>
          </p:cNvSpPr>
          <p:nvPr>
            <p:ph type="sldNum" sz="quarter" idx="12"/>
          </p:nvPr>
        </p:nvSpPr>
        <p:spPr/>
        <p:txBody>
          <a:bodyPr/>
          <a:lstStyle/>
          <a:p>
            <a:fld id="{4F2E129E-16B7-480B-972E-C025DBFD1D53}" type="slidenum">
              <a:rPr lang="en-GB" smtClean="0"/>
              <a:pPr/>
              <a:t>14</a:t>
            </a:fld>
            <a:endParaRPr lang="en-GB" dirty="0"/>
          </a:p>
        </p:txBody>
      </p:sp>
      <p:sp>
        <p:nvSpPr>
          <p:cNvPr id="6" name="Rectangle 5"/>
          <p:cNvSpPr/>
          <p:nvPr/>
        </p:nvSpPr>
        <p:spPr>
          <a:xfrm>
            <a:off x="251520" y="2564904"/>
            <a:ext cx="8496944" cy="754053"/>
          </a:xfrm>
          <a:prstGeom prst="rect">
            <a:avLst/>
          </a:prstGeom>
        </p:spPr>
        <p:txBody>
          <a:bodyPr wrap="square">
            <a:spAutoFit/>
          </a:bodyPr>
          <a:lstStyle/>
          <a:p>
            <a:r>
              <a:rPr lang="en-GB" sz="1600" b="1" dirty="0">
                <a:solidFill>
                  <a:schemeClr val="accent1"/>
                </a:solidFill>
              </a:rPr>
              <a:t>Table </a:t>
            </a:r>
            <a:r>
              <a:rPr lang="en-GB" sz="1600" b="1" dirty="0" smtClean="0">
                <a:solidFill>
                  <a:schemeClr val="accent1"/>
                </a:solidFill>
              </a:rPr>
              <a:t>2: Percentage of people with diabetes receiving NICE recommended care processes by care process, diabetes type and audit year</a:t>
            </a:r>
          </a:p>
          <a:p>
            <a:pPr algn="r"/>
            <a:r>
              <a:rPr lang="en-GB" sz="1100" b="1" dirty="0" smtClean="0">
                <a:solidFill>
                  <a:schemeClr val="accent1"/>
                </a:solidFill>
              </a:rPr>
              <a:t>England and Wales</a:t>
            </a:r>
            <a:endParaRPr lang="en-GB" sz="11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23971978"/>
              </p:ext>
            </p:extLst>
          </p:nvPr>
        </p:nvGraphicFramePr>
        <p:xfrm>
          <a:off x="276952" y="3290500"/>
          <a:ext cx="8448651" cy="2754038"/>
        </p:xfrm>
        <a:graphic>
          <a:graphicData uri="http://schemas.openxmlformats.org/drawingml/2006/table">
            <a:tbl>
              <a:tblPr firstRow="1" firstCol="1" bandRow="1">
                <a:tableStyleId>{5C22544A-7EE6-4342-B048-85BDC9FD1C3A}</a:tableStyleId>
              </a:tblPr>
              <a:tblGrid>
                <a:gridCol w="1260435"/>
                <a:gridCol w="599018"/>
                <a:gridCol w="599018"/>
                <a:gridCol w="599018"/>
                <a:gridCol w="599018"/>
                <a:gridCol w="599018"/>
                <a:gridCol w="599018"/>
                <a:gridCol w="599018"/>
                <a:gridCol w="599018"/>
                <a:gridCol w="599018"/>
                <a:gridCol w="599018"/>
                <a:gridCol w="599018"/>
                <a:gridCol w="599018"/>
              </a:tblGrid>
              <a:tr h="207328">
                <a:tc rowSpan="2">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5642" marR="65642" marT="0" marB="0"/>
                </a:tc>
                <a:tc gridSpan="6">
                  <a:txBody>
                    <a:bodyPr/>
                    <a:lstStyle/>
                    <a:p>
                      <a:pPr algn="ctr">
                        <a:spcAft>
                          <a:spcPts val="0"/>
                        </a:spcAft>
                      </a:pPr>
                      <a:r>
                        <a:rPr lang="en-GB" sz="1100" dirty="0">
                          <a:effectLst/>
                        </a:rPr>
                        <a:t>Type 1</a:t>
                      </a:r>
                      <a:endParaRPr lang="en-GB" sz="1100" dirty="0">
                        <a:effectLst/>
                        <a:latin typeface="Arial"/>
                        <a:ea typeface="Times New Roman"/>
                        <a:cs typeface="Times New Roman"/>
                      </a:endParaRPr>
                    </a:p>
                  </a:txBody>
                  <a:tcPr marL="65642" marR="656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spcAft>
                          <a:spcPts val="0"/>
                        </a:spcAft>
                      </a:pPr>
                      <a:r>
                        <a:rPr lang="en-GB" sz="1100" dirty="0">
                          <a:effectLst/>
                        </a:rPr>
                        <a:t>Type 2 and </a:t>
                      </a:r>
                      <a:r>
                        <a:rPr lang="en-GB" sz="1100" dirty="0" smtClean="0">
                          <a:effectLst/>
                        </a:rPr>
                        <a:t>other</a:t>
                      </a:r>
                      <a:r>
                        <a:rPr lang="en-GB" sz="1100" baseline="30000" dirty="0" smtClean="0">
                          <a:effectLst/>
                        </a:rPr>
                        <a:t>3</a:t>
                      </a:r>
                      <a:endParaRPr lang="en-GB" sz="1100" baseline="30000" dirty="0">
                        <a:effectLst/>
                        <a:latin typeface="Arial"/>
                        <a:ea typeface="Times New Roman"/>
                        <a:cs typeface="Times New Roman"/>
                      </a:endParaRPr>
                    </a:p>
                  </a:txBody>
                  <a:tcPr marL="65642" marR="656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6683">
                <a:tc vMerge="1">
                  <a:txBody>
                    <a:bodyPr/>
                    <a:lstStyle/>
                    <a:p>
                      <a:endParaRPr lang="en-GB"/>
                    </a:p>
                  </a:txBody>
                  <a:tcPr/>
                </a:tc>
                <a:tc>
                  <a:txBody>
                    <a:bodyPr/>
                    <a:lstStyle/>
                    <a:p>
                      <a:pPr algn="r" fontAlgn="ctr"/>
                      <a:r>
                        <a:rPr lang="en-GB" sz="1100" b="0" i="0" u="none" strike="noStrike">
                          <a:solidFill>
                            <a:srgbClr val="000000"/>
                          </a:solidFill>
                          <a:effectLst/>
                          <a:latin typeface="Calibri"/>
                        </a:rPr>
                        <a:t>2010-11</a:t>
                      </a:r>
                    </a:p>
                  </a:txBody>
                  <a:tcPr marL="9525" marR="9525" marT="9525" marB="0" anchor="ctr"/>
                </a:tc>
                <a:tc>
                  <a:txBody>
                    <a:bodyPr/>
                    <a:lstStyle/>
                    <a:p>
                      <a:pPr algn="r" fontAlgn="ctr"/>
                      <a:r>
                        <a:rPr lang="en-GB" sz="1100" b="0" i="0" u="none" strike="noStrike">
                          <a:solidFill>
                            <a:srgbClr val="000000"/>
                          </a:solidFill>
                          <a:effectLst/>
                          <a:latin typeface="Calibri"/>
                        </a:rPr>
                        <a:t>2011-12</a:t>
                      </a:r>
                    </a:p>
                  </a:txBody>
                  <a:tcPr marL="9525" marR="9525" marT="9525" marB="0" anchor="ctr"/>
                </a:tc>
                <a:tc>
                  <a:txBody>
                    <a:bodyPr/>
                    <a:lstStyle/>
                    <a:p>
                      <a:pPr algn="r" fontAlgn="ctr"/>
                      <a:r>
                        <a:rPr lang="en-GB" sz="1100" b="0" i="0" u="none" strike="noStrike">
                          <a:solidFill>
                            <a:srgbClr val="000000"/>
                          </a:solidFill>
                          <a:effectLst/>
                          <a:latin typeface="Calibri"/>
                        </a:rPr>
                        <a:t>2012-13</a:t>
                      </a:r>
                    </a:p>
                  </a:txBody>
                  <a:tcPr marL="9525" marR="9525" marT="9525" marB="0" anchor="ctr"/>
                </a:tc>
                <a:tc>
                  <a:txBody>
                    <a:bodyPr/>
                    <a:lstStyle/>
                    <a:p>
                      <a:pPr algn="r" fontAlgn="ctr"/>
                      <a:r>
                        <a:rPr lang="en-GB" sz="1100" b="0" i="0" u="none" strike="noStrike">
                          <a:solidFill>
                            <a:srgbClr val="000000"/>
                          </a:solidFill>
                          <a:effectLst/>
                          <a:latin typeface="Calibri"/>
                        </a:rPr>
                        <a:t>2013-14</a:t>
                      </a:r>
                    </a:p>
                  </a:txBody>
                  <a:tcPr marL="9525" marR="9525" marT="9525" marB="0" anchor="ctr"/>
                </a:tc>
                <a:tc>
                  <a:txBody>
                    <a:bodyPr/>
                    <a:lstStyle/>
                    <a:p>
                      <a:pPr algn="r" fontAlgn="ctr"/>
                      <a:r>
                        <a:rPr lang="en-GB" sz="1100" b="0" i="0" u="none" strike="noStrike">
                          <a:solidFill>
                            <a:srgbClr val="000000"/>
                          </a:solidFill>
                          <a:effectLst/>
                          <a:latin typeface="Calibri"/>
                        </a:rPr>
                        <a:t>2014-15</a:t>
                      </a:r>
                    </a:p>
                  </a:txBody>
                  <a:tcPr marL="9525" marR="9525" marT="9525" marB="0" anchor="ctr"/>
                </a:tc>
                <a:tc>
                  <a:txBody>
                    <a:bodyPr/>
                    <a:lstStyle/>
                    <a:p>
                      <a:pPr algn="r" fontAlgn="ctr"/>
                      <a:r>
                        <a:rPr lang="en-GB" sz="1100" b="0" i="0" u="none" strike="noStrike">
                          <a:solidFill>
                            <a:srgbClr val="000000"/>
                          </a:solidFill>
                          <a:effectLst/>
                          <a:latin typeface="Calibri"/>
                        </a:rPr>
                        <a:t>2015-16</a:t>
                      </a:r>
                    </a:p>
                  </a:txBody>
                  <a:tcPr marL="9525" marR="9525" marT="9525" marB="0" anchor="ctr"/>
                </a:tc>
                <a:tc>
                  <a:txBody>
                    <a:bodyPr/>
                    <a:lstStyle/>
                    <a:p>
                      <a:pPr algn="r" fontAlgn="ctr"/>
                      <a:r>
                        <a:rPr lang="en-GB" sz="1100" b="0" i="0" u="none" strike="noStrike">
                          <a:solidFill>
                            <a:srgbClr val="000000"/>
                          </a:solidFill>
                          <a:effectLst/>
                          <a:latin typeface="Calibri"/>
                        </a:rPr>
                        <a:t>2010-11</a:t>
                      </a:r>
                    </a:p>
                  </a:txBody>
                  <a:tcPr marL="9525" marR="9525" marT="9525" marB="0" anchor="ctr"/>
                </a:tc>
                <a:tc>
                  <a:txBody>
                    <a:bodyPr/>
                    <a:lstStyle/>
                    <a:p>
                      <a:pPr algn="r" fontAlgn="ctr"/>
                      <a:r>
                        <a:rPr lang="en-GB" sz="1100" b="0" i="0" u="none" strike="noStrike">
                          <a:solidFill>
                            <a:srgbClr val="000000"/>
                          </a:solidFill>
                          <a:effectLst/>
                          <a:latin typeface="Calibri"/>
                        </a:rPr>
                        <a:t>2011-12</a:t>
                      </a:r>
                    </a:p>
                  </a:txBody>
                  <a:tcPr marL="9525" marR="9525" marT="9525" marB="0" anchor="ctr"/>
                </a:tc>
                <a:tc>
                  <a:txBody>
                    <a:bodyPr/>
                    <a:lstStyle/>
                    <a:p>
                      <a:pPr algn="r" fontAlgn="ctr"/>
                      <a:r>
                        <a:rPr lang="en-GB" sz="1100" b="0" i="0" u="none" strike="noStrike">
                          <a:solidFill>
                            <a:srgbClr val="000000"/>
                          </a:solidFill>
                          <a:effectLst/>
                          <a:latin typeface="Calibri"/>
                        </a:rPr>
                        <a:t>2012-13</a:t>
                      </a:r>
                    </a:p>
                  </a:txBody>
                  <a:tcPr marL="9525" marR="9525" marT="9525" marB="0" anchor="ctr"/>
                </a:tc>
                <a:tc>
                  <a:txBody>
                    <a:bodyPr/>
                    <a:lstStyle/>
                    <a:p>
                      <a:pPr algn="r" fontAlgn="ctr"/>
                      <a:r>
                        <a:rPr lang="en-GB" sz="1100" b="0" i="0" u="none" strike="noStrike">
                          <a:solidFill>
                            <a:srgbClr val="000000"/>
                          </a:solidFill>
                          <a:effectLst/>
                          <a:latin typeface="Calibri"/>
                        </a:rPr>
                        <a:t>2013-14</a:t>
                      </a:r>
                    </a:p>
                  </a:txBody>
                  <a:tcPr marL="9525" marR="9525" marT="9525" marB="0" anchor="ctr"/>
                </a:tc>
                <a:tc>
                  <a:txBody>
                    <a:bodyPr/>
                    <a:lstStyle/>
                    <a:p>
                      <a:pPr algn="r" fontAlgn="ctr"/>
                      <a:r>
                        <a:rPr lang="en-GB" sz="1100" b="0" i="0" u="none" strike="noStrike">
                          <a:solidFill>
                            <a:srgbClr val="000000"/>
                          </a:solidFill>
                          <a:effectLst/>
                          <a:latin typeface="Calibri"/>
                        </a:rPr>
                        <a:t>2014-15</a:t>
                      </a:r>
                    </a:p>
                  </a:txBody>
                  <a:tcPr marL="9525" marR="9525" marT="9525" marB="0" anchor="ctr"/>
                </a:tc>
                <a:tc>
                  <a:txBody>
                    <a:bodyPr/>
                    <a:lstStyle/>
                    <a:p>
                      <a:pPr algn="r" fontAlgn="ctr"/>
                      <a:r>
                        <a:rPr lang="en-GB" sz="1100" b="0" i="0" u="none" strike="noStrike">
                          <a:solidFill>
                            <a:srgbClr val="000000"/>
                          </a:solidFill>
                          <a:effectLst/>
                          <a:latin typeface="Calibri"/>
                        </a:rPr>
                        <a:t>2015-16</a:t>
                      </a:r>
                    </a:p>
                  </a:txBody>
                  <a:tcPr marL="9525" marR="9525" marT="9525" marB="0" anchor="ctr"/>
                </a:tc>
              </a:tr>
              <a:tr h="236683">
                <a:tc>
                  <a:txBody>
                    <a:bodyPr/>
                    <a:lstStyle/>
                    <a:p>
                      <a:pPr>
                        <a:spcAft>
                          <a:spcPts val="0"/>
                        </a:spcAft>
                      </a:pPr>
                      <a:r>
                        <a:rPr lang="en-GB" sz="1000" dirty="0">
                          <a:effectLst/>
                        </a:rPr>
                        <a:t>HbA1c</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dirty="0">
                          <a:solidFill>
                            <a:srgbClr val="000000"/>
                          </a:solidFill>
                          <a:effectLst/>
                          <a:latin typeface="Calibri"/>
                        </a:rPr>
                        <a:t>86.0</a:t>
                      </a:r>
                    </a:p>
                  </a:txBody>
                  <a:tcPr marL="9525" marR="9525" marT="9525" marB="0"/>
                </a:tc>
                <a:tc>
                  <a:txBody>
                    <a:bodyPr/>
                    <a:lstStyle/>
                    <a:p>
                      <a:pPr algn="r" fontAlgn="b"/>
                      <a:r>
                        <a:rPr lang="en-GB" sz="1100" b="0" i="0" u="none" strike="noStrike" dirty="0">
                          <a:solidFill>
                            <a:srgbClr val="000000"/>
                          </a:solidFill>
                          <a:effectLst/>
                          <a:latin typeface="Calibri"/>
                        </a:rPr>
                        <a:t>83.0</a:t>
                      </a:r>
                    </a:p>
                  </a:txBody>
                  <a:tcPr marL="9525" marR="9525" marT="9525" marB="0"/>
                </a:tc>
                <a:tc>
                  <a:txBody>
                    <a:bodyPr/>
                    <a:lstStyle/>
                    <a:p>
                      <a:pPr algn="r" fontAlgn="b"/>
                      <a:r>
                        <a:rPr lang="en-GB" sz="1100" b="0" i="0" u="none" strike="noStrike" dirty="0">
                          <a:solidFill>
                            <a:srgbClr val="000000"/>
                          </a:solidFill>
                          <a:effectLst/>
                          <a:latin typeface="Calibri"/>
                        </a:rPr>
                        <a:t>79.8</a:t>
                      </a:r>
                    </a:p>
                  </a:txBody>
                  <a:tcPr marL="9525" marR="9525" marT="9525" marB="0"/>
                </a:tc>
                <a:tc>
                  <a:txBody>
                    <a:bodyPr/>
                    <a:lstStyle/>
                    <a:p>
                      <a:pPr algn="r" fontAlgn="b"/>
                      <a:r>
                        <a:rPr lang="en-GB" sz="1100" b="0" i="0" u="none" strike="noStrike">
                          <a:solidFill>
                            <a:srgbClr val="000000"/>
                          </a:solidFill>
                          <a:effectLst/>
                          <a:latin typeface="Calibri"/>
                        </a:rPr>
                        <a:t>80.9</a:t>
                      </a:r>
                    </a:p>
                  </a:txBody>
                  <a:tcPr marL="9525" marR="9525" marT="9525" marB="0"/>
                </a:tc>
                <a:tc>
                  <a:txBody>
                    <a:bodyPr/>
                    <a:lstStyle/>
                    <a:p>
                      <a:pPr algn="r" fontAlgn="b"/>
                      <a:r>
                        <a:rPr lang="en-GB" sz="1100" b="0" i="0" u="none" strike="noStrike">
                          <a:solidFill>
                            <a:srgbClr val="000000"/>
                          </a:solidFill>
                          <a:effectLst/>
                          <a:latin typeface="Calibri"/>
                        </a:rPr>
                        <a:t>83.2</a:t>
                      </a:r>
                    </a:p>
                  </a:txBody>
                  <a:tcPr marL="9525" marR="9525" marT="9525" marB="0"/>
                </a:tc>
                <a:tc>
                  <a:txBody>
                    <a:bodyPr/>
                    <a:lstStyle/>
                    <a:p>
                      <a:pPr algn="r" fontAlgn="b"/>
                      <a:r>
                        <a:rPr lang="en-GB" sz="1100" b="0" i="0" u="none" strike="noStrike">
                          <a:solidFill>
                            <a:srgbClr val="000000"/>
                          </a:solidFill>
                          <a:effectLst/>
                          <a:latin typeface="Calibri"/>
                        </a:rPr>
                        <a:t>83.7</a:t>
                      </a:r>
                    </a:p>
                  </a:txBody>
                  <a:tcPr marL="9525" marR="9525" marT="9525" marB="0"/>
                </a:tc>
                <a:tc>
                  <a:txBody>
                    <a:bodyPr/>
                    <a:lstStyle/>
                    <a:p>
                      <a:pPr algn="r" fontAlgn="b"/>
                      <a:r>
                        <a:rPr lang="en-GB" sz="1100" b="0" i="0" u="none" strike="noStrike">
                          <a:solidFill>
                            <a:srgbClr val="000000"/>
                          </a:solidFill>
                          <a:effectLst/>
                          <a:latin typeface="Calibri"/>
                        </a:rPr>
                        <a:t>93.1</a:t>
                      </a:r>
                    </a:p>
                  </a:txBody>
                  <a:tcPr marL="9525" marR="9525" marT="9525" marB="0"/>
                </a:tc>
                <a:tc>
                  <a:txBody>
                    <a:bodyPr/>
                    <a:lstStyle/>
                    <a:p>
                      <a:pPr algn="r" fontAlgn="b"/>
                      <a:r>
                        <a:rPr lang="en-GB" sz="1100" b="0" i="0" u="none" strike="noStrike">
                          <a:solidFill>
                            <a:srgbClr val="000000"/>
                          </a:solidFill>
                          <a:effectLst/>
                          <a:latin typeface="Calibri"/>
                        </a:rPr>
                        <a:t>90.9</a:t>
                      </a:r>
                    </a:p>
                  </a:txBody>
                  <a:tcPr marL="9525" marR="9525" marT="9525" marB="0"/>
                </a:tc>
                <a:tc>
                  <a:txBody>
                    <a:bodyPr/>
                    <a:lstStyle/>
                    <a:p>
                      <a:pPr algn="r" fontAlgn="b"/>
                      <a:r>
                        <a:rPr lang="en-GB" sz="1100" b="0" i="0" u="none" strike="noStrike">
                          <a:solidFill>
                            <a:srgbClr val="000000"/>
                          </a:solidFill>
                          <a:effectLst/>
                          <a:latin typeface="Calibri"/>
                        </a:rPr>
                        <a:t>93.1</a:t>
                      </a:r>
                    </a:p>
                  </a:txBody>
                  <a:tcPr marL="9525" marR="9525" marT="9525" marB="0"/>
                </a:tc>
                <a:tc>
                  <a:txBody>
                    <a:bodyPr/>
                    <a:lstStyle/>
                    <a:p>
                      <a:pPr algn="r" fontAlgn="b"/>
                      <a:r>
                        <a:rPr lang="en-GB" sz="1100" b="0" i="0" u="none" strike="noStrike">
                          <a:solidFill>
                            <a:srgbClr val="000000"/>
                          </a:solidFill>
                          <a:effectLst/>
                          <a:latin typeface="Calibri"/>
                        </a:rPr>
                        <a:t>93.5</a:t>
                      </a:r>
                    </a:p>
                  </a:txBody>
                  <a:tcPr marL="9525" marR="9525" marT="9525" marB="0"/>
                </a:tc>
                <a:tc>
                  <a:txBody>
                    <a:bodyPr/>
                    <a:lstStyle/>
                    <a:p>
                      <a:pPr algn="r" fontAlgn="b"/>
                      <a:r>
                        <a:rPr lang="en-GB" sz="1100" b="0" i="0" u="none" strike="noStrike">
                          <a:solidFill>
                            <a:srgbClr val="000000"/>
                          </a:solidFill>
                          <a:effectLst/>
                          <a:latin typeface="Calibri"/>
                        </a:rPr>
                        <a:t>94.8</a:t>
                      </a:r>
                    </a:p>
                  </a:txBody>
                  <a:tcPr marL="9525" marR="9525" marT="9525" marB="0"/>
                </a:tc>
                <a:tc>
                  <a:txBody>
                    <a:bodyPr/>
                    <a:lstStyle/>
                    <a:p>
                      <a:pPr algn="r" fontAlgn="b"/>
                      <a:r>
                        <a:rPr lang="en-GB" sz="1100" b="0" i="0" u="none" strike="noStrike">
                          <a:solidFill>
                            <a:srgbClr val="000000"/>
                          </a:solidFill>
                          <a:effectLst/>
                          <a:latin typeface="Calibri"/>
                        </a:rPr>
                        <a:t>95.0</a:t>
                      </a:r>
                    </a:p>
                  </a:txBody>
                  <a:tcPr marL="9525" marR="9525" marT="9525" marB="0"/>
                </a:tc>
              </a:tr>
              <a:tr h="236683">
                <a:tc>
                  <a:txBody>
                    <a:bodyPr/>
                    <a:lstStyle/>
                    <a:p>
                      <a:pPr>
                        <a:spcAft>
                          <a:spcPts val="0"/>
                        </a:spcAft>
                      </a:pPr>
                      <a:r>
                        <a:rPr lang="en-GB" sz="1000" dirty="0">
                          <a:effectLst/>
                        </a:rPr>
                        <a:t>Blood pressure</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88.7</a:t>
                      </a:r>
                    </a:p>
                  </a:txBody>
                  <a:tcPr marL="9525" marR="9525" marT="9525" marB="0"/>
                </a:tc>
                <a:tc>
                  <a:txBody>
                    <a:bodyPr/>
                    <a:lstStyle/>
                    <a:p>
                      <a:pPr algn="r" fontAlgn="b"/>
                      <a:r>
                        <a:rPr lang="en-GB" sz="1100" b="0" i="0" u="none" strike="noStrike" dirty="0">
                          <a:solidFill>
                            <a:srgbClr val="000000"/>
                          </a:solidFill>
                          <a:effectLst/>
                          <a:latin typeface="Calibri"/>
                        </a:rPr>
                        <a:t>88.4</a:t>
                      </a:r>
                    </a:p>
                  </a:txBody>
                  <a:tcPr marL="9525" marR="9525" marT="9525" marB="0"/>
                </a:tc>
                <a:tc>
                  <a:txBody>
                    <a:bodyPr/>
                    <a:lstStyle/>
                    <a:p>
                      <a:pPr algn="r" fontAlgn="b"/>
                      <a:r>
                        <a:rPr lang="en-GB" sz="1100" b="0" i="0" u="none" strike="noStrike" dirty="0">
                          <a:solidFill>
                            <a:srgbClr val="000000"/>
                          </a:solidFill>
                          <a:effectLst/>
                          <a:latin typeface="Calibri"/>
                        </a:rPr>
                        <a:t>87.7</a:t>
                      </a:r>
                    </a:p>
                  </a:txBody>
                  <a:tcPr marL="9525" marR="9525" marT="9525" marB="0"/>
                </a:tc>
                <a:tc>
                  <a:txBody>
                    <a:bodyPr/>
                    <a:lstStyle/>
                    <a:p>
                      <a:pPr algn="r" fontAlgn="b"/>
                      <a:r>
                        <a:rPr lang="en-GB" sz="1100" b="0" i="0" u="none" strike="noStrike" dirty="0">
                          <a:solidFill>
                            <a:srgbClr val="000000"/>
                          </a:solidFill>
                          <a:effectLst/>
                          <a:latin typeface="Calibri"/>
                        </a:rPr>
                        <a:t>87.0</a:t>
                      </a:r>
                    </a:p>
                  </a:txBody>
                  <a:tcPr marL="9525" marR="9525" marT="9525" marB="0"/>
                </a:tc>
                <a:tc>
                  <a:txBody>
                    <a:bodyPr/>
                    <a:lstStyle/>
                    <a:p>
                      <a:pPr algn="r" fontAlgn="b"/>
                      <a:r>
                        <a:rPr lang="en-GB" sz="1100" b="0" i="0" u="none" strike="noStrike">
                          <a:solidFill>
                            <a:srgbClr val="000000"/>
                          </a:solidFill>
                          <a:effectLst/>
                          <a:latin typeface="Calibri"/>
                        </a:rPr>
                        <a:t>89.0</a:t>
                      </a:r>
                    </a:p>
                  </a:txBody>
                  <a:tcPr marL="9525" marR="9525" marT="9525" marB="0"/>
                </a:tc>
                <a:tc>
                  <a:txBody>
                    <a:bodyPr/>
                    <a:lstStyle/>
                    <a:p>
                      <a:pPr algn="r" fontAlgn="b"/>
                      <a:r>
                        <a:rPr lang="en-GB" sz="1100" b="0" i="0" u="none" strike="noStrike">
                          <a:solidFill>
                            <a:srgbClr val="000000"/>
                          </a:solidFill>
                          <a:effectLst/>
                          <a:latin typeface="Calibri"/>
                        </a:rPr>
                        <a:t>89.1</a:t>
                      </a:r>
                    </a:p>
                  </a:txBody>
                  <a:tcPr marL="9525" marR="9525" marT="9525" marB="0"/>
                </a:tc>
                <a:tc>
                  <a:txBody>
                    <a:bodyPr/>
                    <a:lstStyle/>
                    <a:p>
                      <a:pPr algn="r" fontAlgn="b"/>
                      <a:r>
                        <a:rPr lang="en-GB" sz="1100" b="0" i="0" u="none" strike="noStrike">
                          <a:solidFill>
                            <a:srgbClr val="000000"/>
                          </a:solidFill>
                          <a:effectLst/>
                          <a:latin typeface="Calibri"/>
                        </a:rPr>
                        <a:t>95.7</a:t>
                      </a:r>
                    </a:p>
                  </a:txBody>
                  <a:tcPr marL="9525" marR="9525" marT="9525" marB="0"/>
                </a:tc>
                <a:tc>
                  <a:txBody>
                    <a:bodyPr/>
                    <a:lstStyle/>
                    <a:p>
                      <a:pPr algn="r" fontAlgn="b"/>
                      <a:r>
                        <a:rPr lang="en-GB" sz="1100" b="0" i="0" u="none" strike="noStrike">
                          <a:solidFill>
                            <a:srgbClr val="000000"/>
                          </a:solidFill>
                          <a:effectLst/>
                          <a:latin typeface="Calibri"/>
                        </a:rPr>
                        <a:t>95.6</a:t>
                      </a:r>
                    </a:p>
                  </a:txBody>
                  <a:tcPr marL="9525" marR="9525" marT="9525" marB="0"/>
                </a:tc>
                <a:tc>
                  <a:txBody>
                    <a:bodyPr/>
                    <a:lstStyle/>
                    <a:p>
                      <a:pPr algn="r" fontAlgn="b"/>
                      <a:r>
                        <a:rPr lang="en-GB" sz="1100" b="0" i="0" u="none" strike="noStrike" dirty="0">
                          <a:solidFill>
                            <a:srgbClr val="000000"/>
                          </a:solidFill>
                          <a:effectLst/>
                          <a:latin typeface="Calibri"/>
                        </a:rPr>
                        <a:t>95.4</a:t>
                      </a:r>
                    </a:p>
                  </a:txBody>
                  <a:tcPr marL="9525" marR="9525" marT="9525" marB="0"/>
                </a:tc>
                <a:tc>
                  <a:txBody>
                    <a:bodyPr/>
                    <a:lstStyle/>
                    <a:p>
                      <a:pPr algn="r" fontAlgn="b"/>
                      <a:r>
                        <a:rPr lang="en-GB" sz="1100" b="0" i="0" u="none" strike="noStrike">
                          <a:solidFill>
                            <a:srgbClr val="000000"/>
                          </a:solidFill>
                          <a:effectLst/>
                          <a:latin typeface="Calibri"/>
                        </a:rPr>
                        <a:t>94.9</a:t>
                      </a:r>
                    </a:p>
                  </a:txBody>
                  <a:tcPr marL="9525" marR="9525" marT="9525" marB="0"/>
                </a:tc>
                <a:tc>
                  <a:txBody>
                    <a:bodyPr/>
                    <a:lstStyle/>
                    <a:p>
                      <a:pPr algn="r" fontAlgn="b"/>
                      <a:r>
                        <a:rPr lang="en-GB" sz="1100" b="0" i="0" u="none" strike="noStrike">
                          <a:solidFill>
                            <a:srgbClr val="000000"/>
                          </a:solidFill>
                          <a:effectLst/>
                          <a:latin typeface="Calibri"/>
                        </a:rPr>
                        <a:t>96.1</a:t>
                      </a:r>
                    </a:p>
                  </a:txBody>
                  <a:tcPr marL="9525" marR="9525" marT="9525" marB="0"/>
                </a:tc>
                <a:tc>
                  <a:txBody>
                    <a:bodyPr/>
                    <a:lstStyle/>
                    <a:p>
                      <a:pPr algn="r" fontAlgn="b"/>
                      <a:r>
                        <a:rPr lang="en-GB" sz="1100" b="0" i="0" u="none" strike="noStrike">
                          <a:solidFill>
                            <a:srgbClr val="000000"/>
                          </a:solidFill>
                          <a:effectLst/>
                          <a:latin typeface="Calibri"/>
                        </a:rPr>
                        <a:t>95.7</a:t>
                      </a:r>
                    </a:p>
                  </a:txBody>
                  <a:tcPr marL="9525" marR="9525" marT="9525" marB="0"/>
                </a:tc>
              </a:tr>
              <a:tr h="236683">
                <a:tc>
                  <a:txBody>
                    <a:bodyPr/>
                    <a:lstStyle/>
                    <a:p>
                      <a:pPr>
                        <a:spcAft>
                          <a:spcPts val="0"/>
                        </a:spcAft>
                      </a:pPr>
                      <a:r>
                        <a:rPr lang="en-GB" sz="1000" dirty="0">
                          <a:effectLst/>
                        </a:rPr>
                        <a:t>Cholesterol</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78.8</a:t>
                      </a:r>
                    </a:p>
                  </a:txBody>
                  <a:tcPr marL="9525" marR="9525" marT="9525" marB="0"/>
                </a:tc>
                <a:tc>
                  <a:txBody>
                    <a:bodyPr/>
                    <a:lstStyle/>
                    <a:p>
                      <a:pPr algn="r" fontAlgn="b"/>
                      <a:r>
                        <a:rPr lang="en-GB" sz="1100" b="0" i="0" u="none" strike="noStrike">
                          <a:solidFill>
                            <a:srgbClr val="000000"/>
                          </a:solidFill>
                          <a:effectLst/>
                          <a:latin typeface="Calibri"/>
                        </a:rPr>
                        <a:t>77.8</a:t>
                      </a:r>
                    </a:p>
                  </a:txBody>
                  <a:tcPr marL="9525" marR="9525" marT="9525" marB="0"/>
                </a:tc>
                <a:tc>
                  <a:txBody>
                    <a:bodyPr/>
                    <a:lstStyle/>
                    <a:p>
                      <a:pPr algn="r" fontAlgn="b"/>
                      <a:r>
                        <a:rPr lang="en-GB" sz="1100" b="0" i="0" u="none" strike="noStrike" dirty="0">
                          <a:solidFill>
                            <a:srgbClr val="000000"/>
                          </a:solidFill>
                          <a:effectLst/>
                          <a:latin typeface="Calibri"/>
                        </a:rPr>
                        <a:t>77.3</a:t>
                      </a:r>
                    </a:p>
                  </a:txBody>
                  <a:tcPr marL="9525" marR="9525" marT="9525" marB="0"/>
                </a:tc>
                <a:tc>
                  <a:txBody>
                    <a:bodyPr/>
                    <a:lstStyle/>
                    <a:p>
                      <a:pPr algn="r" fontAlgn="b"/>
                      <a:r>
                        <a:rPr lang="en-GB" sz="1100" b="0" i="0" u="none" strike="noStrike" dirty="0">
                          <a:solidFill>
                            <a:srgbClr val="000000"/>
                          </a:solidFill>
                          <a:effectLst/>
                          <a:latin typeface="Calibri"/>
                        </a:rPr>
                        <a:t>77.4</a:t>
                      </a:r>
                    </a:p>
                  </a:txBody>
                  <a:tcPr marL="9525" marR="9525" marT="9525" marB="0"/>
                </a:tc>
                <a:tc>
                  <a:txBody>
                    <a:bodyPr/>
                    <a:lstStyle/>
                    <a:p>
                      <a:pPr algn="r" fontAlgn="b"/>
                      <a:r>
                        <a:rPr lang="en-GB" sz="1100" b="0" i="0" u="none" strike="noStrike">
                          <a:solidFill>
                            <a:srgbClr val="000000"/>
                          </a:solidFill>
                          <a:effectLst/>
                          <a:latin typeface="Calibri"/>
                        </a:rPr>
                        <a:t>78.7</a:t>
                      </a:r>
                    </a:p>
                  </a:txBody>
                  <a:tcPr marL="9525" marR="9525" marT="9525" marB="0"/>
                </a:tc>
                <a:tc>
                  <a:txBody>
                    <a:bodyPr/>
                    <a:lstStyle/>
                    <a:p>
                      <a:pPr algn="r" fontAlgn="b"/>
                      <a:r>
                        <a:rPr lang="en-GB" sz="1100" b="0" i="0" u="none" strike="noStrike">
                          <a:solidFill>
                            <a:srgbClr val="000000"/>
                          </a:solidFill>
                          <a:effectLst/>
                          <a:latin typeface="Calibri"/>
                        </a:rPr>
                        <a:t>79.1</a:t>
                      </a:r>
                    </a:p>
                  </a:txBody>
                  <a:tcPr marL="9525" marR="9525" marT="9525" marB="0"/>
                </a:tc>
                <a:tc>
                  <a:txBody>
                    <a:bodyPr/>
                    <a:lstStyle/>
                    <a:p>
                      <a:pPr algn="r" fontAlgn="b"/>
                      <a:r>
                        <a:rPr lang="en-GB" sz="1100" b="0" i="0" u="none" strike="noStrike">
                          <a:solidFill>
                            <a:srgbClr val="000000"/>
                          </a:solidFill>
                          <a:effectLst/>
                          <a:latin typeface="Calibri"/>
                        </a:rPr>
                        <a:t>92.8</a:t>
                      </a:r>
                    </a:p>
                  </a:txBody>
                  <a:tcPr marL="9525" marR="9525" marT="9525" marB="0"/>
                </a:tc>
                <a:tc>
                  <a:txBody>
                    <a:bodyPr/>
                    <a:lstStyle/>
                    <a:p>
                      <a:pPr algn="r" fontAlgn="b"/>
                      <a:r>
                        <a:rPr lang="en-GB" sz="1100" b="0" i="0" u="none" strike="noStrike" dirty="0">
                          <a:solidFill>
                            <a:srgbClr val="000000"/>
                          </a:solidFill>
                          <a:effectLst/>
                          <a:latin typeface="Calibri"/>
                        </a:rPr>
                        <a:t>92.1</a:t>
                      </a:r>
                    </a:p>
                  </a:txBody>
                  <a:tcPr marL="9525" marR="9525" marT="9525" marB="0"/>
                </a:tc>
                <a:tc>
                  <a:txBody>
                    <a:bodyPr/>
                    <a:lstStyle/>
                    <a:p>
                      <a:pPr algn="r" fontAlgn="b"/>
                      <a:r>
                        <a:rPr lang="en-GB" sz="1100" b="0" i="0" u="none" strike="noStrike">
                          <a:solidFill>
                            <a:srgbClr val="000000"/>
                          </a:solidFill>
                          <a:effectLst/>
                          <a:latin typeface="Calibri"/>
                        </a:rPr>
                        <a:t>91.9</a:t>
                      </a:r>
                    </a:p>
                  </a:txBody>
                  <a:tcPr marL="9525" marR="9525" marT="9525" marB="0"/>
                </a:tc>
                <a:tc>
                  <a:txBody>
                    <a:bodyPr/>
                    <a:lstStyle/>
                    <a:p>
                      <a:pPr algn="r" fontAlgn="b"/>
                      <a:r>
                        <a:rPr lang="en-GB" sz="1100" b="0" i="0" u="none" strike="noStrike">
                          <a:solidFill>
                            <a:srgbClr val="000000"/>
                          </a:solidFill>
                          <a:effectLst/>
                          <a:latin typeface="Calibri"/>
                        </a:rPr>
                        <a:t>92.4</a:t>
                      </a:r>
                    </a:p>
                  </a:txBody>
                  <a:tcPr marL="9525" marR="9525" marT="9525" marB="0"/>
                </a:tc>
                <a:tc>
                  <a:txBody>
                    <a:bodyPr/>
                    <a:lstStyle/>
                    <a:p>
                      <a:pPr algn="r" fontAlgn="b"/>
                      <a:r>
                        <a:rPr lang="en-GB" sz="1100" b="0" i="0" u="none" strike="noStrike">
                          <a:solidFill>
                            <a:srgbClr val="000000"/>
                          </a:solidFill>
                          <a:effectLst/>
                          <a:latin typeface="Calibri"/>
                        </a:rPr>
                        <a:t>92.8</a:t>
                      </a:r>
                    </a:p>
                  </a:txBody>
                  <a:tcPr marL="9525" marR="9525" marT="9525" marB="0"/>
                </a:tc>
                <a:tc>
                  <a:txBody>
                    <a:bodyPr/>
                    <a:lstStyle/>
                    <a:p>
                      <a:pPr algn="r" fontAlgn="b"/>
                      <a:r>
                        <a:rPr lang="en-GB" sz="1100" b="0" i="0" u="none" strike="noStrike">
                          <a:solidFill>
                            <a:srgbClr val="000000"/>
                          </a:solidFill>
                          <a:effectLst/>
                          <a:latin typeface="Calibri"/>
                        </a:rPr>
                        <a:t>92.7</a:t>
                      </a:r>
                    </a:p>
                  </a:txBody>
                  <a:tcPr marL="9525" marR="9525" marT="9525" marB="0"/>
                </a:tc>
              </a:tr>
              <a:tr h="236683">
                <a:tc>
                  <a:txBody>
                    <a:bodyPr/>
                    <a:lstStyle/>
                    <a:p>
                      <a:pPr>
                        <a:spcAft>
                          <a:spcPts val="0"/>
                        </a:spcAft>
                      </a:pPr>
                      <a:r>
                        <a:rPr lang="en-GB" sz="1000" dirty="0">
                          <a:effectLst/>
                        </a:rPr>
                        <a:t>Serum creatinine</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81.2</a:t>
                      </a:r>
                    </a:p>
                  </a:txBody>
                  <a:tcPr marL="9525" marR="9525" marT="9525" marB="0"/>
                </a:tc>
                <a:tc>
                  <a:txBody>
                    <a:bodyPr/>
                    <a:lstStyle/>
                    <a:p>
                      <a:pPr algn="r" fontAlgn="b"/>
                      <a:r>
                        <a:rPr lang="en-GB" sz="1100" b="0" i="0" u="none" strike="noStrike">
                          <a:solidFill>
                            <a:srgbClr val="000000"/>
                          </a:solidFill>
                          <a:effectLst/>
                          <a:latin typeface="Calibri"/>
                        </a:rPr>
                        <a:t>81.1</a:t>
                      </a:r>
                    </a:p>
                  </a:txBody>
                  <a:tcPr marL="9525" marR="9525" marT="9525" marB="0"/>
                </a:tc>
                <a:tc>
                  <a:txBody>
                    <a:bodyPr/>
                    <a:lstStyle/>
                    <a:p>
                      <a:pPr algn="r" fontAlgn="b"/>
                      <a:r>
                        <a:rPr lang="en-GB" sz="1100" b="0" i="0" u="none" strike="noStrike" dirty="0">
                          <a:solidFill>
                            <a:srgbClr val="000000"/>
                          </a:solidFill>
                          <a:effectLst/>
                          <a:latin typeface="Calibri"/>
                        </a:rPr>
                        <a:t>80.3</a:t>
                      </a:r>
                    </a:p>
                  </a:txBody>
                  <a:tcPr marL="9525" marR="9525" marT="9525" marB="0"/>
                </a:tc>
                <a:tc>
                  <a:txBody>
                    <a:bodyPr/>
                    <a:lstStyle/>
                    <a:p>
                      <a:pPr algn="r" fontAlgn="b"/>
                      <a:r>
                        <a:rPr lang="en-GB" sz="1100" b="0" i="0" u="none" strike="noStrike">
                          <a:solidFill>
                            <a:srgbClr val="000000"/>
                          </a:solidFill>
                          <a:effectLst/>
                          <a:latin typeface="Calibri"/>
                        </a:rPr>
                        <a:t>78.8</a:t>
                      </a:r>
                    </a:p>
                  </a:txBody>
                  <a:tcPr marL="9525" marR="9525" marT="9525" marB="0"/>
                </a:tc>
                <a:tc>
                  <a:txBody>
                    <a:bodyPr/>
                    <a:lstStyle/>
                    <a:p>
                      <a:pPr algn="r" fontAlgn="b"/>
                      <a:r>
                        <a:rPr lang="en-GB" sz="1100" b="0" i="0" u="none" strike="noStrike" dirty="0">
                          <a:solidFill>
                            <a:srgbClr val="000000"/>
                          </a:solidFill>
                          <a:effectLst/>
                          <a:latin typeface="Calibri"/>
                        </a:rPr>
                        <a:t>80.5</a:t>
                      </a:r>
                    </a:p>
                  </a:txBody>
                  <a:tcPr marL="9525" marR="9525" marT="9525" marB="0"/>
                </a:tc>
                <a:tc>
                  <a:txBody>
                    <a:bodyPr/>
                    <a:lstStyle/>
                    <a:p>
                      <a:pPr algn="r" fontAlgn="b"/>
                      <a:r>
                        <a:rPr lang="en-GB" sz="1100" b="0" i="0" u="none" strike="noStrike">
                          <a:solidFill>
                            <a:srgbClr val="000000"/>
                          </a:solidFill>
                          <a:effectLst/>
                          <a:latin typeface="Calibri"/>
                        </a:rPr>
                        <a:t>81.5</a:t>
                      </a:r>
                    </a:p>
                  </a:txBody>
                  <a:tcPr marL="9525" marR="9525" marT="9525" marB="0"/>
                </a:tc>
                <a:tc>
                  <a:txBody>
                    <a:bodyPr/>
                    <a:lstStyle/>
                    <a:p>
                      <a:pPr algn="r" fontAlgn="b"/>
                      <a:r>
                        <a:rPr lang="en-GB" sz="1100" b="0" i="0" u="none" strike="noStrike">
                          <a:solidFill>
                            <a:srgbClr val="000000"/>
                          </a:solidFill>
                          <a:effectLst/>
                          <a:latin typeface="Calibri"/>
                        </a:rPr>
                        <a:t>93.5</a:t>
                      </a:r>
                    </a:p>
                  </a:txBody>
                  <a:tcPr marL="9525" marR="9525" marT="9525" marB="0"/>
                </a:tc>
                <a:tc>
                  <a:txBody>
                    <a:bodyPr/>
                    <a:lstStyle/>
                    <a:p>
                      <a:pPr algn="r" fontAlgn="b"/>
                      <a:r>
                        <a:rPr lang="en-GB" sz="1100" b="0" i="0" u="none" strike="noStrike">
                          <a:solidFill>
                            <a:srgbClr val="000000"/>
                          </a:solidFill>
                          <a:effectLst/>
                          <a:latin typeface="Calibri"/>
                        </a:rPr>
                        <a:t>93.5</a:t>
                      </a:r>
                    </a:p>
                  </a:txBody>
                  <a:tcPr marL="9525" marR="9525" marT="9525" marB="0"/>
                </a:tc>
                <a:tc>
                  <a:txBody>
                    <a:bodyPr/>
                    <a:lstStyle/>
                    <a:p>
                      <a:pPr algn="r" fontAlgn="b"/>
                      <a:r>
                        <a:rPr lang="en-GB" sz="1100" b="0" i="0" u="none" strike="noStrike">
                          <a:solidFill>
                            <a:srgbClr val="000000"/>
                          </a:solidFill>
                          <a:effectLst/>
                          <a:latin typeface="Calibri"/>
                        </a:rPr>
                        <a:t>93.2</a:t>
                      </a:r>
                    </a:p>
                  </a:txBody>
                  <a:tcPr marL="9525" marR="9525" marT="9525" marB="0"/>
                </a:tc>
                <a:tc>
                  <a:txBody>
                    <a:bodyPr/>
                    <a:lstStyle/>
                    <a:p>
                      <a:pPr algn="r" fontAlgn="b"/>
                      <a:r>
                        <a:rPr lang="en-GB" sz="1100" b="0" i="0" u="none" strike="noStrike">
                          <a:solidFill>
                            <a:srgbClr val="000000"/>
                          </a:solidFill>
                          <a:effectLst/>
                          <a:latin typeface="Calibri"/>
                        </a:rPr>
                        <a:t>93.4</a:t>
                      </a:r>
                    </a:p>
                  </a:txBody>
                  <a:tcPr marL="9525" marR="9525" marT="9525" marB="0"/>
                </a:tc>
                <a:tc>
                  <a:txBody>
                    <a:bodyPr/>
                    <a:lstStyle/>
                    <a:p>
                      <a:pPr algn="r" fontAlgn="b"/>
                      <a:r>
                        <a:rPr lang="en-GB" sz="1100" b="0" i="0" u="none" strike="noStrike">
                          <a:solidFill>
                            <a:srgbClr val="000000"/>
                          </a:solidFill>
                          <a:effectLst/>
                          <a:latin typeface="Calibri"/>
                        </a:rPr>
                        <a:t>94.5</a:t>
                      </a:r>
                    </a:p>
                  </a:txBody>
                  <a:tcPr marL="9525" marR="9525" marT="9525" marB="0"/>
                </a:tc>
                <a:tc>
                  <a:txBody>
                    <a:bodyPr/>
                    <a:lstStyle/>
                    <a:p>
                      <a:pPr algn="r" fontAlgn="b"/>
                      <a:r>
                        <a:rPr lang="en-GB" sz="1100" b="0" i="0" u="none" strike="noStrike">
                          <a:solidFill>
                            <a:srgbClr val="000000"/>
                          </a:solidFill>
                          <a:effectLst/>
                          <a:latin typeface="Calibri"/>
                        </a:rPr>
                        <a:t>94.7</a:t>
                      </a:r>
                    </a:p>
                  </a:txBody>
                  <a:tcPr marL="9525" marR="9525" marT="9525" marB="0"/>
                </a:tc>
              </a:tr>
              <a:tr h="236683">
                <a:tc>
                  <a:txBody>
                    <a:bodyPr/>
                    <a:lstStyle/>
                    <a:p>
                      <a:pPr>
                        <a:spcAft>
                          <a:spcPts val="0"/>
                        </a:spcAft>
                      </a:pPr>
                      <a:r>
                        <a:rPr lang="en-GB" sz="1000" dirty="0">
                          <a:effectLst/>
                        </a:rPr>
                        <a:t>Urine </a:t>
                      </a:r>
                      <a:r>
                        <a:rPr lang="en-GB" sz="1000" dirty="0" smtClean="0">
                          <a:effectLst/>
                        </a:rPr>
                        <a:t>albumin</a:t>
                      </a:r>
                      <a:r>
                        <a:rPr lang="en-GB" sz="1000" baseline="30000" dirty="0" smtClean="0">
                          <a:effectLst/>
                        </a:rPr>
                        <a:t>*</a:t>
                      </a:r>
                      <a:endParaRPr lang="en-GB" sz="1000" baseline="30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58.4</a:t>
                      </a:r>
                    </a:p>
                  </a:txBody>
                  <a:tcPr marL="9525" marR="9525" marT="9525" marB="0"/>
                </a:tc>
                <a:tc>
                  <a:txBody>
                    <a:bodyPr/>
                    <a:lstStyle/>
                    <a:p>
                      <a:pPr algn="r" fontAlgn="b"/>
                      <a:r>
                        <a:rPr lang="en-GB" sz="1100" b="0" i="0" u="none" strike="noStrike">
                          <a:solidFill>
                            <a:srgbClr val="000000"/>
                          </a:solidFill>
                          <a:effectLst/>
                          <a:latin typeface="Calibri"/>
                        </a:rPr>
                        <a:t>59.2</a:t>
                      </a:r>
                    </a:p>
                  </a:txBody>
                  <a:tcPr marL="9525" marR="9525" marT="9525" marB="0"/>
                </a:tc>
                <a:tc>
                  <a:txBody>
                    <a:bodyPr/>
                    <a:lstStyle/>
                    <a:p>
                      <a:pPr algn="r" fontAlgn="b"/>
                      <a:r>
                        <a:rPr lang="en-GB" sz="1100" b="0" i="0" u="none" strike="noStrike" dirty="0">
                          <a:solidFill>
                            <a:srgbClr val="000000"/>
                          </a:solidFill>
                          <a:effectLst/>
                          <a:latin typeface="Calibri"/>
                        </a:rPr>
                        <a:t>56.5</a:t>
                      </a:r>
                    </a:p>
                  </a:txBody>
                  <a:tcPr marL="9525" marR="9525" marT="9525" marB="0"/>
                </a:tc>
                <a:tc>
                  <a:txBody>
                    <a:bodyPr/>
                    <a:lstStyle/>
                    <a:p>
                      <a:pPr algn="r" fontAlgn="b"/>
                      <a:r>
                        <a:rPr lang="en-GB" sz="1100" b="0" i="0" u="none" strike="noStrike" dirty="0">
                          <a:solidFill>
                            <a:srgbClr val="000000"/>
                          </a:solidFill>
                          <a:effectLst/>
                          <a:latin typeface="Calibri"/>
                        </a:rPr>
                        <a:t>63.9</a:t>
                      </a:r>
                    </a:p>
                  </a:txBody>
                  <a:tcPr marL="9525" marR="9525" marT="9525" marB="0"/>
                </a:tc>
                <a:tc>
                  <a:txBody>
                    <a:bodyPr/>
                    <a:lstStyle/>
                    <a:p>
                      <a:pPr algn="r" fontAlgn="b"/>
                      <a:r>
                        <a:rPr lang="en-GB" sz="1100" b="0" i="0" u="none" strike="noStrike" dirty="0">
                          <a:solidFill>
                            <a:srgbClr val="000000"/>
                          </a:solidFill>
                          <a:effectLst/>
                          <a:latin typeface="Calibri"/>
                        </a:rPr>
                        <a:t>55.9</a:t>
                      </a:r>
                    </a:p>
                  </a:txBody>
                  <a:tcPr marL="9525" marR="9525" marT="9525" marB="0"/>
                </a:tc>
                <a:tc>
                  <a:txBody>
                    <a:bodyPr/>
                    <a:lstStyle/>
                    <a:p>
                      <a:pPr algn="r" fontAlgn="b"/>
                      <a:r>
                        <a:rPr lang="en-GB" sz="1100" b="0" i="0" u="none" strike="noStrike" dirty="0">
                          <a:solidFill>
                            <a:srgbClr val="000000"/>
                          </a:solidFill>
                          <a:effectLst/>
                          <a:latin typeface="Calibri"/>
                        </a:rPr>
                        <a:t>50.2</a:t>
                      </a:r>
                    </a:p>
                  </a:txBody>
                  <a:tcPr marL="9525" marR="9525" marT="9525" marB="0"/>
                </a:tc>
                <a:tc>
                  <a:txBody>
                    <a:bodyPr/>
                    <a:lstStyle/>
                    <a:p>
                      <a:pPr algn="r" fontAlgn="b"/>
                      <a:r>
                        <a:rPr lang="en-GB" sz="1100" b="0" i="0" u="none" strike="noStrike">
                          <a:solidFill>
                            <a:srgbClr val="000000"/>
                          </a:solidFill>
                          <a:effectLst/>
                          <a:latin typeface="Calibri"/>
                        </a:rPr>
                        <a:t>76.7</a:t>
                      </a:r>
                    </a:p>
                  </a:txBody>
                  <a:tcPr marL="9525" marR="9525" marT="9525" marB="0"/>
                </a:tc>
                <a:tc>
                  <a:txBody>
                    <a:bodyPr/>
                    <a:lstStyle/>
                    <a:p>
                      <a:pPr algn="r" fontAlgn="b"/>
                      <a:r>
                        <a:rPr lang="en-GB" sz="1100" b="0" i="0" u="none" strike="noStrike">
                          <a:solidFill>
                            <a:srgbClr val="000000"/>
                          </a:solidFill>
                          <a:effectLst/>
                          <a:latin typeface="Calibri"/>
                        </a:rPr>
                        <a:t>77.5</a:t>
                      </a:r>
                    </a:p>
                  </a:txBody>
                  <a:tcPr marL="9525" marR="9525" marT="9525" marB="0"/>
                </a:tc>
                <a:tc>
                  <a:txBody>
                    <a:bodyPr/>
                    <a:lstStyle/>
                    <a:p>
                      <a:pPr algn="r" fontAlgn="b"/>
                      <a:r>
                        <a:rPr lang="en-GB" sz="1100" b="0" i="0" u="none" strike="noStrike">
                          <a:solidFill>
                            <a:srgbClr val="000000"/>
                          </a:solidFill>
                          <a:effectLst/>
                          <a:latin typeface="Calibri"/>
                        </a:rPr>
                        <a:t>74.7</a:t>
                      </a:r>
                    </a:p>
                  </a:txBody>
                  <a:tcPr marL="9525" marR="9525" marT="9525" marB="0"/>
                </a:tc>
                <a:tc>
                  <a:txBody>
                    <a:bodyPr/>
                    <a:lstStyle/>
                    <a:p>
                      <a:pPr algn="r" fontAlgn="b"/>
                      <a:r>
                        <a:rPr lang="en-GB" sz="1100" b="0" i="0" u="none" strike="noStrike">
                          <a:solidFill>
                            <a:srgbClr val="000000"/>
                          </a:solidFill>
                          <a:effectLst/>
                          <a:latin typeface="Calibri"/>
                        </a:rPr>
                        <a:t>84.4</a:t>
                      </a:r>
                    </a:p>
                  </a:txBody>
                  <a:tcPr marL="9525" marR="9525" marT="9525" marB="0"/>
                </a:tc>
                <a:tc>
                  <a:txBody>
                    <a:bodyPr/>
                    <a:lstStyle/>
                    <a:p>
                      <a:pPr algn="r" fontAlgn="b"/>
                      <a:r>
                        <a:rPr lang="en-GB" sz="1100" b="0" i="0" u="none" strike="noStrike">
                          <a:solidFill>
                            <a:srgbClr val="000000"/>
                          </a:solidFill>
                          <a:effectLst/>
                          <a:latin typeface="Calibri"/>
                        </a:rPr>
                        <a:t>74.6</a:t>
                      </a:r>
                    </a:p>
                  </a:txBody>
                  <a:tcPr marL="9525" marR="9525" marT="9525" marB="0"/>
                </a:tc>
                <a:tc>
                  <a:txBody>
                    <a:bodyPr/>
                    <a:lstStyle/>
                    <a:p>
                      <a:pPr algn="r" fontAlgn="b"/>
                      <a:r>
                        <a:rPr lang="en-GB" sz="1100" b="0" i="0" u="none" strike="noStrike">
                          <a:solidFill>
                            <a:srgbClr val="000000"/>
                          </a:solidFill>
                          <a:effectLst/>
                          <a:latin typeface="Calibri"/>
                        </a:rPr>
                        <a:t>66.7</a:t>
                      </a:r>
                    </a:p>
                  </a:txBody>
                  <a:tcPr marL="9525" marR="9525" marT="9525" marB="0"/>
                </a:tc>
              </a:tr>
              <a:tr h="236683">
                <a:tc>
                  <a:txBody>
                    <a:bodyPr/>
                    <a:lstStyle/>
                    <a:p>
                      <a:pPr>
                        <a:spcAft>
                          <a:spcPts val="0"/>
                        </a:spcAft>
                      </a:pPr>
                      <a:r>
                        <a:rPr lang="en-GB" sz="1000" dirty="0">
                          <a:effectLst/>
                        </a:rPr>
                        <a:t>Foot surveillance</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71.5</a:t>
                      </a:r>
                    </a:p>
                  </a:txBody>
                  <a:tcPr marL="9525" marR="9525" marT="9525" marB="0"/>
                </a:tc>
                <a:tc>
                  <a:txBody>
                    <a:bodyPr/>
                    <a:lstStyle/>
                    <a:p>
                      <a:pPr algn="r" fontAlgn="b"/>
                      <a:r>
                        <a:rPr lang="en-GB" sz="1100" b="0" i="0" u="none" strike="noStrike" dirty="0">
                          <a:solidFill>
                            <a:srgbClr val="000000"/>
                          </a:solidFill>
                          <a:effectLst/>
                          <a:latin typeface="Calibri"/>
                        </a:rPr>
                        <a:t>72.8</a:t>
                      </a:r>
                    </a:p>
                  </a:txBody>
                  <a:tcPr marL="9525" marR="9525" marT="9525" marB="0"/>
                </a:tc>
                <a:tc>
                  <a:txBody>
                    <a:bodyPr/>
                    <a:lstStyle/>
                    <a:p>
                      <a:pPr algn="r" fontAlgn="b"/>
                      <a:r>
                        <a:rPr lang="en-GB" sz="1100" b="0" i="0" u="none" strike="noStrike">
                          <a:solidFill>
                            <a:srgbClr val="000000"/>
                          </a:solidFill>
                          <a:effectLst/>
                          <a:latin typeface="Calibri"/>
                        </a:rPr>
                        <a:t>71.5</a:t>
                      </a:r>
                    </a:p>
                  </a:txBody>
                  <a:tcPr marL="9525" marR="9525" marT="9525" marB="0"/>
                </a:tc>
                <a:tc>
                  <a:txBody>
                    <a:bodyPr/>
                    <a:lstStyle/>
                    <a:p>
                      <a:pPr algn="r" fontAlgn="b"/>
                      <a:r>
                        <a:rPr lang="en-GB" sz="1100" b="0" i="0" u="none" strike="noStrike" dirty="0">
                          <a:solidFill>
                            <a:srgbClr val="000000"/>
                          </a:solidFill>
                          <a:effectLst/>
                          <a:latin typeface="Calibri"/>
                        </a:rPr>
                        <a:t>70.7</a:t>
                      </a:r>
                    </a:p>
                  </a:txBody>
                  <a:tcPr marL="9525" marR="9525" marT="9525" marB="0"/>
                </a:tc>
                <a:tc>
                  <a:txBody>
                    <a:bodyPr/>
                    <a:lstStyle/>
                    <a:p>
                      <a:pPr algn="r" fontAlgn="b"/>
                      <a:r>
                        <a:rPr lang="en-GB" sz="1100" b="0" i="0" u="none" strike="noStrike">
                          <a:solidFill>
                            <a:srgbClr val="000000"/>
                          </a:solidFill>
                          <a:effectLst/>
                          <a:latin typeface="Calibri"/>
                        </a:rPr>
                        <a:t>72.4</a:t>
                      </a:r>
                    </a:p>
                  </a:txBody>
                  <a:tcPr marL="9525" marR="9525" marT="9525" marB="0"/>
                </a:tc>
                <a:tc>
                  <a:txBody>
                    <a:bodyPr/>
                    <a:lstStyle/>
                    <a:p>
                      <a:pPr algn="r" fontAlgn="b"/>
                      <a:r>
                        <a:rPr lang="en-GB" sz="1100" b="0" i="0" u="none" strike="noStrike" dirty="0">
                          <a:solidFill>
                            <a:srgbClr val="000000"/>
                          </a:solidFill>
                          <a:effectLst/>
                          <a:latin typeface="Calibri"/>
                        </a:rPr>
                        <a:t>72.9</a:t>
                      </a:r>
                    </a:p>
                  </a:txBody>
                  <a:tcPr marL="9525" marR="9525" marT="9525" marB="0"/>
                </a:tc>
                <a:tc>
                  <a:txBody>
                    <a:bodyPr/>
                    <a:lstStyle/>
                    <a:p>
                      <a:pPr algn="r" fontAlgn="b"/>
                      <a:r>
                        <a:rPr lang="en-GB" sz="1100" b="0" i="0" u="none" strike="noStrike">
                          <a:solidFill>
                            <a:srgbClr val="000000"/>
                          </a:solidFill>
                          <a:effectLst/>
                          <a:latin typeface="Calibri"/>
                        </a:rPr>
                        <a:t>85.5</a:t>
                      </a:r>
                    </a:p>
                  </a:txBody>
                  <a:tcPr marL="9525" marR="9525" marT="9525" marB="0"/>
                </a:tc>
                <a:tc>
                  <a:txBody>
                    <a:bodyPr/>
                    <a:lstStyle/>
                    <a:p>
                      <a:pPr algn="r" fontAlgn="b"/>
                      <a:r>
                        <a:rPr lang="en-GB" sz="1100" b="0" i="0" u="none" strike="noStrike">
                          <a:solidFill>
                            <a:srgbClr val="000000"/>
                          </a:solidFill>
                          <a:effectLst/>
                          <a:latin typeface="Calibri"/>
                        </a:rPr>
                        <a:t>86.4</a:t>
                      </a:r>
                    </a:p>
                  </a:txBody>
                  <a:tcPr marL="9525" marR="9525" marT="9525" marB="0"/>
                </a:tc>
                <a:tc>
                  <a:txBody>
                    <a:bodyPr/>
                    <a:lstStyle/>
                    <a:p>
                      <a:pPr algn="r" fontAlgn="b"/>
                      <a:r>
                        <a:rPr lang="en-GB" sz="1100" b="0" i="0" u="none" strike="noStrike">
                          <a:solidFill>
                            <a:srgbClr val="000000"/>
                          </a:solidFill>
                          <a:effectLst/>
                          <a:latin typeface="Calibri"/>
                        </a:rPr>
                        <a:t>85.8</a:t>
                      </a:r>
                    </a:p>
                  </a:txBody>
                  <a:tcPr marL="9525" marR="9525" marT="9525" marB="0"/>
                </a:tc>
                <a:tc>
                  <a:txBody>
                    <a:bodyPr/>
                    <a:lstStyle/>
                    <a:p>
                      <a:pPr algn="r" fontAlgn="b"/>
                      <a:r>
                        <a:rPr lang="en-GB" sz="1100" b="0" i="0" u="none" strike="noStrike">
                          <a:solidFill>
                            <a:srgbClr val="000000"/>
                          </a:solidFill>
                          <a:effectLst/>
                          <a:latin typeface="Calibri"/>
                        </a:rPr>
                        <a:t>86.2</a:t>
                      </a:r>
                    </a:p>
                  </a:txBody>
                  <a:tcPr marL="9525" marR="9525" marT="9525" marB="0"/>
                </a:tc>
                <a:tc>
                  <a:txBody>
                    <a:bodyPr/>
                    <a:lstStyle/>
                    <a:p>
                      <a:pPr algn="r" fontAlgn="b"/>
                      <a:r>
                        <a:rPr lang="en-GB" sz="1100" b="0" i="0" u="none" strike="noStrike">
                          <a:solidFill>
                            <a:srgbClr val="000000"/>
                          </a:solidFill>
                          <a:effectLst/>
                          <a:latin typeface="Calibri"/>
                        </a:rPr>
                        <a:t>86.7</a:t>
                      </a:r>
                    </a:p>
                  </a:txBody>
                  <a:tcPr marL="9525" marR="9525" marT="9525" marB="0"/>
                </a:tc>
                <a:tc>
                  <a:txBody>
                    <a:bodyPr/>
                    <a:lstStyle/>
                    <a:p>
                      <a:pPr algn="r" fontAlgn="b"/>
                      <a:r>
                        <a:rPr lang="en-GB" sz="1100" b="0" i="0" u="none" strike="noStrike">
                          <a:solidFill>
                            <a:srgbClr val="000000"/>
                          </a:solidFill>
                          <a:effectLst/>
                          <a:latin typeface="Calibri"/>
                        </a:rPr>
                        <a:t>86.7</a:t>
                      </a:r>
                    </a:p>
                  </a:txBody>
                  <a:tcPr marL="9525" marR="9525" marT="9525" marB="0"/>
                </a:tc>
              </a:tr>
              <a:tr h="236683">
                <a:tc>
                  <a:txBody>
                    <a:bodyPr/>
                    <a:lstStyle/>
                    <a:p>
                      <a:pPr>
                        <a:spcAft>
                          <a:spcPts val="0"/>
                        </a:spcAft>
                      </a:pPr>
                      <a:r>
                        <a:rPr lang="en-GB" sz="1000" dirty="0">
                          <a:effectLst/>
                        </a:rPr>
                        <a:t>BMI</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83.4</a:t>
                      </a:r>
                    </a:p>
                  </a:txBody>
                  <a:tcPr marL="9525" marR="9525" marT="9525" marB="0"/>
                </a:tc>
                <a:tc>
                  <a:txBody>
                    <a:bodyPr/>
                    <a:lstStyle/>
                    <a:p>
                      <a:pPr algn="r" fontAlgn="b"/>
                      <a:r>
                        <a:rPr lang="en-GB" sz="1100" b="0" i="0" u="none" strike="noStrike">
                          <a:solidFill>
                            <a:srgbClr val="000000"/>
                          </a:solidFill>
                          <a:effectLst/>
                          <a:latin typeface="Calibri"/>
                        </a:rPr>
                        <a:t>83.7</a:t>
                      </a:r>
                    </a:p>
                  </a:txBody>
                  <a:tcPr marL="9525" marR="9525" marT="9525" marB="0"/>
                </a:tc>
                <a:tc>
                  <a:txBody>
                    <a:bodyPr/>
                    <a:lstStyle/>
                    <a:p>
                      <a:pPr algn="r" fontAlgn="b"/>
                      <a:r>
                        <a:rPr lang="en-GB" sz="1100" b="0" i="0" u="none" strike="noStrike">
                          <a:solidFill>
                            <a:srgbClr val="000000"/>
                          </a:solidFill>
                          <a:effectLst/>
                          <a:latin typeface="Calibri"/>
                        </a:rPr>
                        <a:t>83.3</a:t>
                      </a:r>
                    </a:p>
                  </a:txBody>
                  <a:tcPr marL="9525" marR="9525" marT="9525" marB="0"/>
                </a:tc>
                <a:tc>
                  <a:txBody>
                    <a:bodyPr/>
                    <a:lstStyle/>
                    <a:p>
                      <a:pPr algn="r" fontAlgn="b"/>
                      <a:r>
                        <a:rPr lang="en-GB" sz="1100" b="0" i="0" u="none" strike="noStrike" dirty="0">
                          <a:solidFill>
                            <a:srgbClr val="000000"/>
                          </a:solidFill>
                          <a:effectLst/>
                          <a:latin typeface="Calibri"/>
                        </a:rPr>
                        <a:t>76.8</a:t>
                      </a:r>
                    </a:p>
                  </a:txBody>
                  <a:tcPr marL="9525" marR="9525" marT="9525" marB="0"/>
                </a:tc>
                <a:tc>
                  <a:txBody>
                    <a:bodyPr/>
                    <a:lstStyle/>
                    <a:p>
                      <a:pPr algn="r" fontAlgn="b"/>
                      <a:r>
                        <a:rPr lang="en-GB" sz="1100" b="0" i="0" u="none" strike="noStrike">
                          <a:solidFill>
                            <a:srgbClr val="000000"/>
                          </a:solidFill>
                          <a:effectLst/>
                          <a:latin typeface="Calibri"/>
                        </a:rPr>
                        <a:t>74.9</a:t>
                      </a:r>
                    </a:p>
                  </a:txBody>
                  <a:tcPr marL="9525" marR="9525" marT="9525" marB="0"/>
                </a:tc>
                <a:tc>
                  <a:txBody>
                    <a:bodyPr/>
                    <a:lstStyle/>
                    <a:p>
                      <a:pPr algn="r" fontAlgn="b"/>
                      <a:r>
                        <a:rPr lang="en-GB" sz="1100" b="0" i="0" u="none" strike="noStrike" dirty="0">
                          <a:solidFill>
                            <a:srgbClr val="000000"/>
                          </a:solidFill>
                          <a:effectLst/>
                          <a:latin typeface="Calibri"/>
                        </a:rPr>
                        <a:t>75.2</a:t>
                      </a:r>
                    </a:p>
                  </a:txBody>
                  <a:tcPr marL="9525" marR="9525" marT="9525" marB="0"/>
                </a:tc>
                <a:tc>
                  <a:txBody>
                    <a:bodyPr/>
                    <a:lstStyle/>
                    <a:p>
                      <a:pPr algn="r" fontAlgn="b"/>
                      <a:r>
                        <a:rPr lang="en-GB" sz="1100" b="0" i="0" u="none" strike="noStrike">
                          <a:solidFill>
                            <a:srgbClr val="000000"/>
                          </a:solidFill>
                          <a:effectLst/>
                          <a:latin typeface="Calibri"/>
                        </a:rPr>
                        <a:t>90.5</a:t>
                      </a:r>
                    </a:p>
                  </a:txBody>
                  <a:tcPr marL="9525" marR="9525" marT="9525" marB="0"/>
                </a:tc>
                <a:tc>
                  <a:txBody>
                    <a:bodyPr/>
                    <a:lstStyle/>
                    <a:p>
                      <a:pPr algn="r" fontAlgn="b"/>
                      <a:r>
                        <a:rPr lang="en-GB" sz="1100" b="0" i="0" u="none" strike="noStrike" dirty="0">
                          <a:solidFill>
                            <a:srgbClr val="000000"/>
                          </a:solidFill>
                          <a:effectLst/>
                          <a:latin typeface="Calibri"/>
                        </a:rPr>
                        <a:t>90.9</a:t>
                      </a:r>
                    </a:p>
                  </a:txBody>
                  <a:tcPr marL="9525" marR="9525" marT="9525" marB="0"/>
                </a:tc>
                <a:tc>
                  <a:txBody>
                    <a:bodyPr/>
                    <a:lstStyle/>
                    <a:p>
                      <a:pPr algn="r" fontAlgn="b"/>
                      <a:r>
                        <a:rPr lang="en-GB" sz="1100" b="0" i="0" u="none" strike="noStrike">
                          <a:solidFill>
                            <a:srgbClr val="000000"/>
                          </a:solidFill>
                          <a:effectLst/>
                          <a:latin typeface="Calibri"/>
                        </a:rPr>
                        <a:t>90.9</a:t>
                      </a:r>
                    </a:p>
                  </a:txBody>
                  <a:tcPr marL="9525" marR="9525" marT="9525" marB="0"/>
                </a:tc>
                <a:tc>
                  <a:txBody>
                    <a:bodyPr/>
                    <a:lstStyle/>
                    <a:p>
                      <a:pPr algn="r" fontAlgn="b"/>
                      <a:r>
                        <a:rPr lang="en-GB" sz="1100" b="0" i="0" u="none" strike="noStrike">
                          <a:solidFill>
                            <a:srgbClr val="000000"/>
                          </a:solidFill>
                          <a:effectLst/>
                          <a:latin typeface="Calibri"/>
                        </a:rPr>
                        <a:t>85.7</a:t>
                      </a:r>
                    </a:p>
                  </a:txBody>
                  <a:tcPr marL="9525" marR="9525" marT="9525" marB="0"/>
                </a:tc>
                <a:tc>
                  <a:txBody>
                    <a:bodyPr/>
                    <a:lstStyle/>
                    <a:p>
                      <a:pPr algn="r" fontAlgn="b"/>
                      <a:r>
                        <a:rPr lang="en-GB" sz="1100" b="0" i="0" u="none" strike="noStrike">
                          <a:solidFill>
                            <a:srgbClr val="000000"/>
                          </a:solidFill>
                          <a:effectLst/>
                          <a:latin typeface="Calibri"/>
                        </a:rPr>
                        <a:t>83.1</a:t>
                      </a:r>
                    </a:p>
                  </a:txBody>
                  <a:tcPr marL="9525" marR="9525" marT="9525" marB="0"/>
                </a:tc>
                <a:tc>
                  <a:txBody>
                    <a:bodyPr/>
                    <a:lstStyle/>
                    <a:p>
                      <a:pPr algn="r" fontAlgn="b"/>
                      <a:r>
                        <a:rPr lang="en-GB" sz="1100" b="0" i="0" u="none" strike="noStrike">
                          <a:solidFill>
                            <a:srgbClr val="000000"/>
                          </a:solidFill>
                          <a:effectLst/>
                          <a:latin typeface="Calibri"/>
                        </a:rPr>
                        <a:t>82.7</a:t>
                      </a:r>
                    </a:p>
                  </a:txBody>
                  <a:tcPr marL="9525" marR="9525" marT="9525" marB="0"/>
                </a:tc>
              </a:tr>
              <a:tr h="236683">
                <a:tc>
                  <a:txBody>
                    <a:bodyPr/>
                    <a:lstStyle/>
                    <a:p>
                      <a:pPr>
                        <a:spcAft>
                          <a:spcPts val="0"/>
                        </a:spcAft>
                      </a:pPr>
                      <a:r>
                        <a:rPr lang="en-GB" sz="1000" dirty="0">
                          <a:effectLst/>
                        </a:rPr>
                        <a:t>Smoking</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0" i="0" u="none" strike="noStrike">
                          <a:solidFill>
                            <a:srgbClr val="000000"/>
                          </a:solidFill>
                          <a:effectLst/>
                          <a:latin typeface="Calibri"/>
                        </a:rPr>
                        <a:t>78.6</a:t>
                      </a:r>
                    </a:p>
                  </a:txBody>
                  <a:tcPr marL="9525" marR="9525" marT="9525" marB="0"/>
                </a:tc>
                <a:tc>
                  <a:txBody>
                    <a:bodyPr/>
                    <a:lstStyle/>
                    <a:p>
                      <a:pPr algn="r" fontAlgn="b"/>
                      <a:r>
                        <a:rPr lang="en-GB" sz="1100" b="0" i="0" u="none" strike="noStrike">
                          <a:solidFill>
                            <a:srgbClr val="000000"/>
                          </a:solidFill>
                          <a:effectLst/>
                          <a:latin typeface="Calibri"/>
                        </a:rPr>
                        <a:t>79.0</a:t>
                      </a:r>
                    </a:p>
                  </a:txBody>
                  <a:tcPr marL="9525" marR="9525" marT="9525" marB="0"/>
                </a:tc>
                <a:tc>
                  <a:txBody>
                    <a:bodyPr/>
                    <a:lstStyle/>
                    <a:p>
                      <a:pPr algn="r" fontAlgn="b"/>
                      <a:r>
                        <a:rPr lang="en-GB" sz="1100" b="0" i="0" u="none" strike="noStrike">
                          <a:solidFill>
                            <a:srgbClr val="000000"/>
                          </a:solidFill>
                          <a:effectLst/>
                          <a:latin typeface="Calibri"/>
                        </a:rPr>
                        <a:t>79.2</a:t>
                      </a:r>
                    </a:p>
                  </a:txBody>
                  <a:tcPr marL="9525" marR="9525" marT="9525" marB="0"/>
                </a:tc>
                <a:tc>
                  <a:txBody>
                    <a:bodyPr/>
                    <a:lstStyle/>
                    <a:p>
                      <a:pPr algn="r" fontAlgn="b"/>
                      <a:r>
                        <a:rPr lang="en-GB" sz="1100" b="0" i="0" u="none" strike="noStrike" dirty="0">
                          <a:solidFill>
                            <a:srgbClr val="000000"/>
                          </a:solidFill>
                          <a:effectLst/>
                          <a:latin typeface="Calibri"/>
                        </a:rPr>
                        <a:t>77.4</a:t>
                      </a:r>
                    </a:p>
                  </a:txBody>
                  <a:tcPr marL="9525" marR="9525" marT="9525" marB="0"/>
                </a:tc>
                <a:tc>
                  <a:txBody>
                    <a:bodyPr/>
                    <a:lstStyle/>
                    <a:p>
                      <a:pPr algn="r" fontAlgn="b"/>
                      <a:r>
                        <a:rPr lang="en-GB" sz="1100" b="0" i="0" u="none" strike="noStrike">
                          <a:solidFill>
                            <a:srgbClr val="000000"/>
                          </a:solidFill>
                          <a:effectLst/>
                          <a:latin typeface="Calibri"/>
                        </a:rPr>
                        <a:t>77.9</a:t>
                      </a:r>
                    </a:p>
                  </a:txBody>
                  <a:tcPr marL="9525" marR="9525" marT="9525" marB="0"/>
                </a:tc>
                <a:tc>
                  <a:txBody>
                    <a:bodyPr/>
                    <a:lstStyle/>
                    <a:p>
                      <a:pPr algn="r" fontAlgn="b"/>
                      <a:r>
                        <a:rPr lang="en-GB" sz="1100" b="0" i="0" u="none" strike="noStrike" dirty="0">
                          <a:solidFill>
                            <a:srgbClr val="000000"/>
                          </a:solidFill>
                          <a:effectLst/>
                          <a:latin typeface="Calibri"/>
                        </a:rPr>
                        <a:t>78.5</a:t>
                      </a:r>
                    </a:p>
                  </a:txBody>
                  <a:tcPr marL="9525" marR="9525" marT="9525" marB="0"/>
                </a:tc>
                <a:tc>
                  <a:txBody>
                    <a:bodyPr/>
                    <a:lstStyle/>
                    <a:p>
                      <a:pPr algn="r" fontAlgn="b"/>
                      <a:r>
                        <a:rPr lang="en-GB" sz="1100" b="0" i="0" u="none" strike="noStrike" dirty="0">
                          <a:solidFill>
                            <a:srgbClr val="000000"/>
                          </a:solidFill>
                          <a:effectLst/>
                          <a:latin typeface="Calibri"/>
                        </a:rPr>
                        <a:t>85.4</a:t>
                      </a:r>
                    </a:p>
                  </a:txBody>
                  <a:tcPr marL="9525" marR="9525" marT="9525" marB="0"/>
                </a:tc>
                <a:tc>
                  <a:txBody>
                    <a:bodyPr/>
                    <a:lstStyle/>
                    <a:p>
                      <a:pPr algn="r" fontAlgn="b"/>
                      <a:r>
                        <a:rPr lang="en-GB" sz="1100" b="0" i="0" u="none" strike="noStrike">
                          <a:solidFill>
                            <a:srgbClr val="000000"/>
                          </a:solidFill>
                          <a:effectLst/>
                          <a:latin typeface="Calibri"/>
                        </a:rPr>
                        <a:t>85.7</a:t>
                      </a:r>
                    </a:p>
                  </a:txBody>
                  <a:tcPr marL="9525" marR="9525" marT="9525" marB="0"/>
                </a:tc>
                <a:tc>
                  <a:txBody>
                    <a:bodyPr/>
                    <a:lstStyle/>
                    <a:p>
                      <a:pPr algn="r" fontAlgn="b"/>
                      <a:r>
                        <a:rPr lang="en-GB" sz="1100" b="0" i="0" u="none" strike="noStrike">
                          <a:solidFill>
                            <a:srgbClr val="000000"/>
                          </a:solidFill>
                          <a:effectLst/>
                          <a:latin typeface="Calibri"/>
                        </a:rPr>
                        <a:t>86.3</a:t>
                      </a:r>
                    </a:p>
                  </a:txBody>
                  <a:tcPr marL="9525" marR="9525" marT="9525" marB="0"/>
                </a:tc>
                <a:tc>
                  <a:txBody>
                    <a:bodyPr/>
                    <a:lstStyle/>
                    <a:p>
                      <a:pPr algn="r" fontAlgn="b"/>
                      <a:r>
                        <a:rPr lang="en-GB" sz="1100" b="0" i="0" u="none" strike="noStrike">
                          <a:solidFill>
                            <a:srgbClr val="000000"/>
                          </a:solidFill>
                          <a:effectLst/>
                          <a:latin typeface="Calibri"/>
                        </a:rPr>
                        <a:t>85.5</a:t>
                      </a:r>
                    </a:p>
                  </a:txBody>
                  <a:tcPr marL="9525" marR="9525" marT="9525" marB="0"/>
                </a:tc>
                <a:tc>
                  <a:txBody>
                    <a:bodyPr/>
                    <a:lstStyle/>
                    <a:p>
                      <a:pPr algn="r" fontAlgn="b"/>
                      <a:r>
                        <a:rPr lang="en-GB" sz="1100" b="0" i="0" u="none" strike="noStrike">
                          <a:solidFill>
                            <a:srgbClr val="000000"/>
                          </a:solidFill>
                          <a:effectLst/>
                          <a:latin typeface="Calibri"/>
                        </a:rPr>
                        <a:t>85.2</a:t>
                      </a:r>
                    </a:p>
                  </a:txBody>
                  <a:tcPr marL="9525" marR="9525" marT="9525" marB="0"/>
                </a:tc>
                <a:tc>
                  <a:txBody>
                    <a:bodyPr/>
                    <a:lstStyle/>
                    <a:p>
                      <a:pPr algn="r" fontAlgn="b"/>
                      <a:r>
                        <a:rPr lang="en-GB" sz="1100" b="0" i="0" u="none" strike="noStrike">
                          <a:solidFill>
                            <a:srgbClr val="000000"/>
                          </a:solidFill>
                          <a:effectLst/>
                          <a:latin typeface="Calibri"/>
                        </a:rPr>
                        <a:t>85.2</a:t>
                      </a:r>
                    </a:p>
                  </a:txBody>
                  <a:tcPr marL="9525" marR="9525" marT="9525" marB="0"/>
                </a:tc>
              </a:tr>
              <a:tr h="416563">
                <a:tc>
                  <a:txBody>
                    <a:bodyPr/>
                    <a:lstStyle/>
                    <a:p>
                      <a:pPr>
                        <a:spcAft>
                          <a:spcPts val="0"/>
                        </a:spcAft>
                      </a:pPr>
                      <a:r>
                        <a:rPr lang="en-GB" sz="1000" dirty="0">
                          <a:effectLst/>
                        </a:rPr>
                        <a:t>Eight care </a:t>
                      </a:r>
                      <a:r>
                        <a:rPr lang="en-GB" sz="1000" dirty="0" smtClean="0">
                          <a:effectLst/>
                        </a:rPr>
                        <a:t>processes </a:t>
                      </a:r>
                      <a:r>
                        <a:rPr lang="en-GB" sz="1000" baseline="30000" dirty="0" smtClean="0">
                          <a:effectLst/>
                        </a:rPr>
                        <a:t>4 </a:t>
                      </a:r>
                      <a:r>
                        <a:rPr lang="en-GB" sz="1000" dirty="0" smtClean="0">
                          <a:effectLst/>
                        </a:rPr>
                        <a:t>  </a:t>
                      </a:r>
                      <a:endParaRPr lang="en-GB" sz="1000" dirty="0">
                        <a:effectLst/>
                        <a:latin typeface="Arial"/>
                        <a:ea typeface="Times New Roman"/>
                        <a:cs typeface="Times New Roman"/>
                      </a:endParaRPr>
                    </a:p>
                  </a:txBody>
                  <a:tcPr marL="65642" marR="65642" marT="0" marB="0" anchor="ctr"/>
                </a:tc>
                <a:tc>
                  <a:txBody>
                    <a:bodyPr/>
                    <a:lstStyle/>
                    <a:p>
                      <a:pPr algn="r" fontAlgn="b"/>
                      <a:r>
                        <a:rPr lang="en-GB" sz="1100" b="1" i="0" u="none" strike="noStrike">
                          <a:solidFill>
                            <a:srgbClr val="000000"/>
                          </a:solidFill>
                          <a:effectLst/>
                          <a:latin typeface="Calibri"/>
                        </a:rPr>
                        <a:t>43.3</a:t>
                      </a:r>
                    </a:p>
                  </a:txBody>
                  <a:tcPr marL="9525" marR="9525" marT="9525" marB="0"/>
                </a:tc>
                <a:tc>
                  <a:txBody>
                    <a:bodyPr/>
                    <a:lstStyle/>
                    <a:p>
                      <a:pPr algn="r" fontAlgn="b"/>
                      <a:r>
                        <a:rPr lang="en-GB" sz="1100" b="1" i="0" u="none" strike="noStrike">
                          <a:solidFill>
                            <a:srgbClr val="000000"/>
                          </a:solidFill>
                          <a:effectLst/>
                          <a:latin typeface="Calibri"/>
                        </a:rPr>
                        <a:t>43.2</a:t>
                      </a:r>
                    </a:p>
                  </a:txBody>
                  <a:tcPr marL="9525" marR="9525" marT="9525" marB="0"/>
                </a:tc>
                <a:tc>
                  <a:txBody>
                    <a:bodyPr/>
                    <a:lstStyle/>
                    <a:p>
                      <a:pPr algn="r" fontAlgn="b"/>
                      <a:r>
                        <a:rPr lang="en-GB" sz="1100" b="1" i="0" u="none" strike="noStrike">
                          <a:solidFill>
                            <a:srgbClr val="000000"/>
                          </a:solidFill>
                          <a:effectLst/>
                          <a:latin typeface="Calibri"/>
                        </a:rPr>
                        <a:t>40.8</a:t>
                      </a:r>
                    </a:p>
                  </a:txBody>
                  <a:tcPr marL="9525" marR="9525" marT="9525" marB="0"/>
                </a:tc>
                <a:tc>
                  <a:txBody>
                    <a:bodyPr/>
                    <a:lstStyle/>
                    <a:p>
                      <a:pPr algn="r" fontAlgn="b"/>
                      <a:r>
                        <a:rPr lang="en-GB" sz="1100" b="1" i="0" u="none" strike="noStrike" dirty="0">
                          <a:solidFill>
                            <a:srgbClr val="000000"/>
                          </a:solidFill>
                          <a:effectLst/>
                          <a:latin typeface="Calibri"/>
                        </a:rPr>
                        <a:t>44.5</a:t>
                      </a:r>
                    </a:p>
                  </a:txBody>
                  <a:tcPr marL="9525" marR="9525" marT="9525" marB="0"/>
                </a:tc>
                <a:tc>
                  <a:txBody>
                    <a:bodyPr/>
                    <a:lstStyle/>
                    <a:p>
                      <a:pPr algn="r" fontAlgn="b"/>
                      <a:r>
                        <a:rPr lang="en-GB" sz="1100" b="1" i="0" u="none" strike="noStrike" dirty="0">
                          <a:solidFill>
                            <a:srgbClr val="000000"/>
                          </a:solidFill>
                          <a:effectLst/>
                          <a:latin typeface="Calibri"/>
                        </a:rPr>
                        <a:t>38.7</a:t>
                      </a:r>
                    </a:p>
                  </a:txBody>
                  <a:tcPr marL="9525" marR="9525" marT="9525" marB="0"/>
                </a:tc>
                <a:tc>
                  <a:txBody>
                    <a:bodyPr/>
                    <a:lstStyle/>
                    <a:p>
                      <a:pPr algn="r" fontAlgn="b"/>
                      <a:r>
                        <a:rPr lang="en-GB" sz="1100" b="1" i="0" u="none" strike="noStrike" dirty="0">
                          <a:solidFill>
                            <a:srgbClr val="000000"/>
                          </a:solidFill>
                          <a:effectLst/>
                          <a:latin typeface="Calibri"/>
                        </a:rPr>
                        <a:t>36.5</a:t>
                      </a:r>
                    </a:p>
                  </a:txBody>
                  <a:tcPr marL="9525" marR="9525" marT="9525" marB="0"/>
                </a:tc>
                <a:tc>
                  <a:txBody>
                    <a:bodyPr/>
                    <a:lstStyle/>
                    <a:p>
                      <a:pPr algn="r" fontAlgn="b"/>
                      <a:r>
                        <a:rPr lang="en-GB" sz="1100" b="1" i="0" u="none" strike="noStrike" dirty="0">
                          <a:solidFill>
                            <a:srgbClr val="000000"/>
                          </a:solidFill>
                          <a:effectLst/>
                          <a:latin typeface="Calibri"/>
                        </a:rPr>
                        <a:t>62.3</a:t>
                      </a:r>
                    </a:p>
                  </a:txBody>
                  <a:tcPr marL="9525" marR="9525" marT="9525" marB="0"/>
                </a:tc>
                <a:tc>
                  <a:txBody>
                    <a:bodyPr/>
                    <a:lstStyle/>
                    <a:p>
                      <a:pPr algn="r" fontAlgn="b"/>
                      <a:r>
                        <a:rPr lang="en-GB" sz="1100" b="1" i="0" u="none" strike="noStrike" dirty="0">
                          <a:solidFill>
                            <a:srgbClr val="000000"/>
                          </a:solidFill>
                          <a:effectLst/>
                          <a:latin typeface="Calibri"/>
                        </a:rPr>
                        <a:t>62.1</a:t>
                      </a:r>
                    </a:p>
                  </a:txBody>
                  <a:tcPr marL="9525" marR="9525" marT="9525" marB="0"/>
                </a:tc>
                <a:tc>
                  <a:txBody>
                    <a:bodyPr/>
                    <a:lstStyle/>
                    <a:p>
                      <a:pPr algn="r" fontAlgn="b"/>
                      <a:r>
                        <a:rPr lang="en-GB" sz="1100" b="1" i="0" u="none" strike="noStrike" dirty="0">
                          <a:solidFill>
                            <a:srgbClr val="000000"/>
                          </a:solidFill>
                          <a:effectLst/>
                          <a:latin typeface="Calibri"/>
                        </a:rPr>
                        <a:t>61.2</a:t>
                      </a:r>
                    </a:p>
                  </a:txBody>
                  <a:tcPr marL="9525" marR="9525" marT="9525" marB="0"/>
                </a:tc>
                <a:tc>
                  <a:txBody>
                    <a:bodyPr/>
                    <a:lstStyle/>
                    <a:p>
                      <a:pPr algn="r" fontAlgn="b"/>
                      <a:r>
                        <a:rPr lang="en-GB" sz="1100" b="1" i="0" u="none" strike="noStrike" dirty="0">
                          <a:solidFill>
                            <a:srgbClr val="000000"/>
                          </a:solidFill>
                          <a:effectLst/>
                          <a:latin typeface="Calibri"/>
                        </a:rPr>
                        <a:t>67.6</a:t>
                      </a:r>
                    </a:p>
                  </a:txBody>
                  <a:tcPr marL="9525" marR="9525" marT="9525" marB="0"/>
                </a:tc>
                <a:tc>
                  <a:txBody>
                    <a:bodyPr/>
                    <a:lstStyle/>
                    <a:p>
                      <a:pPr algn="r" fontAlgn="b"/>
                      <a:r>
                        <a:rPr lang="en-GB" sz="1100" b="1" i="0" u="none" strike="noStrike" dirty="0">
                          <a:solidFill>
                            <a:srgbClr val="000000"/>
                          </a:solidFill>
                          <a:effectLst/>
                          <a:latin typeface="Calibri"/>
                        </a:rPr>
                        <a:t>58.7</a:t>
                      </a:r>
                    </a:p>
                  </a:txBody>
                  <a:tcPr marL="9525" marR="9525" marT="9525" marB="0"/>
                </a:tc>
                <a:tc>
                  <a:txBody>
                    <a:bodyPr/>
                    <a:lstStyle/>
                    <a:p>
                      <a:pPr algn="r" fontAlgn="b"/>
                      <a:r>
                        <a:rPr lang="en-GB" sz="1100" b="1" i="0" u="none" strike="noStrike" dirty="0">
                          <a:solidFill>
                            <a:srgbClr val="000000"/>
                          </a:solidFill>
                          <a:effectLst/>
                          <a:latin typeface="Calibri"/>
                        </a:rPr>
                        <a:t>53.7</a:t>
                      </a:r>
                    </a:p>
                  </a:txBody>
                  <a:tcPr marL="9525" marR="9525" marT="9525" marB="0"/>
                </a:tc>
              </a:tr>
            </a:tbl>
          </a:graphicData>
        </a:graphic>
      </p:graphicFrame>
      <p:sp>
        <p:nvSpPr>
          <p:cNvPr id="4" name="Rectangle 3"/>
          <p:cNvSpPr/>
          <p:nvPr/>
        </p:nvSpPr>
        <p:spPr>
          <a:xfrm>
            <a:off x="287524" y="6021288"/>
            <a:ext cx="8460940" cy="400110"/>
          </a:xfrm>
          <a:prstGeom prst="rect">
            <a:avLst/>
          </a:prstGeom>
        </p:spPr>
        <p:txBody>
          <a:bodyPr wrap="square">
            <a:spAutoFit/>
          </a:bodyPr>
          <a:lstStyle/>
          <a:p>
            <a:r>
              <a:rPr lang="en-GB" sz="1000" dirty="0"/>
              <a:t>* There is a ‘health warning’ regarding the screening test for early kidney disease (Urine Albumin Creatinine Ratio, UACR) prior to 2013-14; please see the </a:t>
            </a:r>
            <a:r>
              <a:rPr lang="en-GB" sz="1000" dirty="0">
                <a:hlinkClick r:id="rId3"/>
              </a:rPr>
              <a:t>NDA Data Quality statement </a:t>
            </a:r>
            <a:endParaRPr lang="en-GB" sz="1000" dirty="0"/>
          </a:p>
        </p:txBody>
      </p:sp>
      <p:sp>
        <p:nvSpPr>
          <p:cNvPr id="8" name="TextBox 7"/>
          <p:cNvSpPr txBox="1"/>
          <p:nvPr/>
        </p:nvSpPr>
        <p:spPr>
          <a:xfrm>
            <a:off x="251520" y="6453336"/>
            <a:ext cx="6624736" cy="215444"/>
          </a:xfrm>
          <a:prstGeom prst="rect">
            <a:avLst/>
          </a:prstGeom>
          <a:noFill/>
        </p:spPr>
        <p:txBody>
          <a:bodyPr wrap="square" rtlCol="0">
            <a:spAutoFit/>
          </a:bodyPr>
          <a:lstStyle/>
          <a:p>
            <a:r>
              <a:rPr lang="en-GB" sz="800" dirty="0" smtClean="0"/>
              <a:t>3,4. Please see full list of footnotes in the definitions and footnote section.</a:t>
            </a:r>
            <a:endParaRPr lang="en-GB" sz="800" dirty="0"/>
          </a:p>
        </p:txBody>
      </p:sp>
    </p:spTree>
    <p:extLst>
      <p:ext uri="{BB962C8B-B14F-4D97-AF65-F5344CB8AC3E}">
        <p14:creationId xmlns:p14="http://schemas.microsoft.com/office/powerpoint/2010/main" val="1706201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a:t>
            </a:r>
            <a:r>
              <a:rPr lang="en-GB" sz="3300" dirty="0"/>
              <a:t>B</a:t>
            </a:r>
            <a:r>
              <a:rPr lang="en-GB" sz="3300" dirty="0" smtClean="0"/>
              <a:t>y Age</a:t>
            </a:r>
            <a:endParaRPr lang="en-GB" sz="2200" dirty="0"/>
          </a:p>
        </p:txBody>
      </p:sp>
      <p:sp>
        <p:nvSpPr>
          <p:cNvPr id="5" name="Text Placeholder 4"/>
          <p:cNvSpPr>
            <a:spLocks noGrp="1"/>
          </p:cNvSpPr>
          <p:nvPr>
            <p:ph idx="1"/>
          </p:nvPr>
        </p:nvSpPr>
        <p:spPr>
          <a:xfrm>
            <a:off x="251520" y="1268760"/>
            <a:ext cx="8784976" cy="936104"/>
          </a:xfrm>
        </p:spPr>
        <p:txBody>
          <a:bodyPr>
            <a:normAutofit/>
          </a:bodyPr>
          <a:lstStyle/>
          <a:p>
            <a:pPr marL="0" indent="0">
              <a:buNone/>
            </a:pPr>
            <a:r>
              <a:rPr lang="en-GB" sz="2200" b="1" dirty="0" smtClean="0"/>
              <a:t>Key Finding</a:t>
            </a:r>
            <a:endParaRPr lang="en-GB" sz="2200" b="1" dirty="0"/>
          </a:p>
          <a:p>
            <a:pPr marL="0" indent="0">
              <a:buNone/>
            </a:pPr>
            <a:r>
              <a:rPr lang="en-GB" sz="1600" dirty="0" smtClean="0"/>
              <a:t>Younger people with either Type 1 or Type 2 and other diabetes are less likely to receive their annual diabetes checks than their older counterparts.</a:t>
            </a:r>
            <a:endParaRPr lang="en-GB" sz="1600" dirty="0" smtClean="0">
              <a:solidFill>
                <a:srgbClr val="00A050"/>
              </a:solidFill>
            </a:endParaRPr>
          </a:p>
        </p:txBody>
      </p:sp>
      <p:sp>
        <p:nvSpPr>
          <p:cNvPr id="2" name="Slide Number Placeholder 1"/>
          <p:cNvSpPr>
            <a:spLocks noGrp="1"/>
          </p:cNvSpPr>
          <p:nvPr>
            <p:ph type="sldNum" sz="quarter" idx="12"/>
          </p:nvPr>
        </p:nvSpPr>
        <p:spPr/>
        <p:txBody>
          <a:bodyPr/>
          <a:lstStyle/>
          <a:p>
            <a:fld id="{4F2E129E-16B7-480B-972E-C025DBFD1D53}" type="slidenum">
              <a:rPr lang="en-GB" smtClean="0"/>
              <a:pPr/>
              <a:t>15</a:t>
            </a:fld>
            <a:endParaRPr lang="en-GB" dirty="0"/>
          </a:p>
        </p:txBody>
      </p:sp>
      <p:sp>
        <p:nvSpPr>
          <p:cNvPr id="6" name="Rectangle 5"/>
          <p:cNvSpPr/>
          <p:nvPr/>
        </p:nvSpPr>
        <p:spPr>
          <a:xfrm>
            <a:off x="179512" y="2287646"/>
            <a:ext cx="8784976" cy="815608"/>
          </a:xfrm>
          <a:prstGeom prst="rect">
            <a:avLst/>
          </a:prstGeom>
        </p:spPr>
        <p:txBody>
          <a:bodyPr wrap="square">
            <a:spAutoFit/>
          </a:bodyPr>
          <a:lstStyle/>
          <a:p>
            <a:r>
              <a:rPr lang="en-GB" b="1" dirty="0" smtClean="0">
                <a:solidFill>
                  <a:schemeClr val="accent1"/>
                </a:solidFill>
              </a:rPr>
              <a:t>Figure 3: Percentage of all people with diabetes receiving all eight NICE recommended care processes</a:t>
            </a:r>
            <a:r>
              <a:rPr lang="en-GB" b="1" baseline="30000" dirty="0" smtClean="0">
                <a:solidFill>
                  <a:schemeClr val="accent1"/>
                </a:solidFill>
              </a:rPr>
              <a:t>4</a:t>
            </a:r>
            <a:r>
              <a:rPr lang="en-GB" b="1" dirty="0" smtClean="0">
                <a:solidFill>
                  <a:schemeClr val="accent1"/>
                </a:solidFill>
              </a:rPr>
              <a:t> by age and diabetes type, 2015-2016</a:t>
            </a:r>
            <a:endParaRPr lang="en-GB" b="1" dirty="0">
              <a:solidFill>
                <a:schemeClr val="accent1"/>
              </a:solidFill>
            </a:endParaRPr>
          </a:p>
          <a:p>
            <a:pPr algn="r"/>
            <a:r>
              <a:rPr lang="en-GB" sz="1100" b="1" dirty="0">
                <a:solidFill>
                  <a:schemeClr val="accent1"/>
                </a:solidFill>
              </a:rPr>
              <a:t>England and Wales</a:t>
            </a:r>
          </a:p>
        </p:txBody>
      </p:sp>
      <p:sp>
        <p:nvSpPr>
          <p:cNvPr id="8" name="TextBox 7"/>
          <p:cNvSpPr txBox="1"/>
          <p:nvPr/>
        </p:nvSpPr>
        <p:spPr>
          <a:xfrm>
            <a:off x="251520" y="6453336"/>
            <a:ext cx="6624736" cy="215444"/>
          </a:xfrm>
          <a:prstGeom prst="rect">
            <a:avLst/>
          </a:prstGeom>
          <a:noFill/>
        </p:spPr>
        <p:txBody>
          <a:bodyPr wrap="square" rtlCol="0">
            <a:spAutoFit/>
          </a:bodyPr>
          <a:lstStyle/>
          <a:p>
            <a:r>
              <a:rPr lang="en-GB" sz="800" dirty="0" smtClean="0"/>
              <a:t>4. Please see full list of footnotes in the definitions and footnote section</a:t>
            </a:r>
            <a:endParaRPr lang="en-GB" sz="800" dirty="0"/>
          </a:p>
        </p:txBody>
      </p:sp>
      <p:graphicFrame>
        <p:nvGraphicFramePr>
          <p:cNvPr id="10" name="Chart 9"/>
          <p:cNvGraphicFramePr>
            <a:graphicFrameLocks/>
          </p:cNvGraphicFramePr>
          <p:nvPr>
            <p:extLst>
              <p:ext uri="{D42A27DB-BD31-4B8C-83A1-F6EECF244321}">
                <p14:modId xmlns:p14="http://schemas.microsoft.com/office/powerpoint/2010/main" val="2148588004"/>
              </p:ext>
            </p:extLst>
          </p:nvPr>
        </p:nvGraphicFramePr>
        <p:xfrm>
          <a:off x="248438" y="2996952"/>
          <a:ext cx="8136904" cy="30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558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Learning Disabilities</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marL="0" indent="0">
              <a:buNone/>
            </a:pPr>
            <a:r>
              <a:rPr lang="en-GB" sz="1600" dirty="0" smtClean="0"/>
              <a:t>People with learning </a:t>
            </a:r>
            <a:r>
              <a:rPr lang="en-GB" sz="1600" dirty="0"/>
              <a:t>d</a:t>
            </a:r>
            <a:r>
              <a:rPr lang="en-GB" sz="1600" dirty="0" smtClean="0"/>
              <a:t>isability who have Type 1 diabetes are more likely to receive their annual checks whilst those with Type 2 and other diabetes are less likely to receive them compared to the general diabetic population.</a:t>
            </a:r>
          </a:p>
        </p:txBody>
      </p:sp>
      <p:sp>
        <p:nvSpPr>
          <p:cNvPr id="2" name="Slide Number Placeholder 1"/>
          <p:cNvSpPr>
            <a:spLocks noGrp="1"/>
          </p:cNvSpPr>
          <p:nvPr>
            <p:ph type="sldNum" sz="quarter" idx="12"/>
          </p:nvPr>
        </p:nvSpPr>
        <p:spPr/>
        <p:txBody>
          <a:bodyPr/>
          <a:lstStyle/>
          <a:p>
            <a:fld id="{4F2E129E-16B7-480B-972E-C025DBFD1D53}" type="slidenum">
              <a:rPr lang="en-GB" smtClean="0"/>
              <a:pPr/>
              <a:t>16</a:t>
            </a:fld>
            <a:endParaRPr lang="en-GB" dirty="0"/>
          </a:p>
        </p:txBody>
      </p:sp>
      <p:sp>
        <p:nvSpPr>
          <p:cNvPr id="6" name="Rectangle 5"/>
          <p:cNvSpPr/>
          <p:nvPr/>
        </p:nvSpPr>
        <p:spPr>
          <a:xfrm>
            <a:off x="179512" y="2564904"/>
            <a:ext cx="8784976" cy="1092607"/>
          </a:xfrm>
          <a:prstGeom prst="rect">
            <a:avLst/>
          </a:prstGeom>
        </p:spPr>
        <p:txBody>
          <a:bodyPr wrap="square">
            <a:spAutoFit/>
          </a:bodyPr>
          <a:lstStyle/>
          <a:p>
            <a:r>
              <a:rPr lang="en-GB" b="1" dirty="0" smtClean="0">
                <a:solidFill>
                  <a:schemeClr val="accent1"/>
                </a:solidFill>
              </a:rPr>
              <a:t>Figure 4: Percentage of all people with diabetes receiving all eight NICE recommended care processes</a:t>
            </a:r>
            <a:r>
              <a:rPr lang="en-GB" b="1" baseline="30000" dirty="0" smtClean="0">
                <a:solidFill>
                  <a:schemeClr val="accent1"/>
                </a:solidFill>
              </a:rPr>
              <a:t>4</a:t>
            </a:r>
            <a:r>
              <a:rPr lang="en-GB" b="1" dirty="0" smtClean="0">
                <a:solidFill>
                  <a:schemeClr val="accent1"/>
                </a:solidFill>
              </a:rPr>
              <a:t> by diabetes type, and </a:t>
            </a:r>
            <a:r>
              <a:rPr lang="en-GB" b="1" dirty="0">
                <a:solidFill>
                  <a:schemeClr val="accent1"/>
                </a:solidFill>
              </a:rPr>
              <a:t>l</a:t>
            </a:r>
            <a:r>
              <a:rPr lang="en-GB" b="1" dirty="0" smtClean="0">
                <a:solidFill>
                  <a:schemeClr val="accent1"/>
                </a:solidFill>
              </a:rPr>
              <a:t>earning disability</a:t>
            </a:r>
            <a:r>
              <a:rPr lang="en-GB" b="1" dirty="0">
                <a:solidFill>
                  <a:schemeClr val="accent1"/>
                </a:solidFill>
              </a:rPr>
              <a:t>, standardised by age and </a:t>
            </a:r>
            <a:r>
              <a:rPr lang="en-GB" b="1" dirty="0" smtClean="0">
                <a:solidFill>
                  <a:schemeClr val="accent1"/>
                </a:solidFill>
              </a:rPr>
              <a:t>sex, 2015-2016</a:t>
            </a:r>
            <a:endParaRPr lang="en-GB" b="1" dirty="0">
              <a:solidFill>
                <a:schemeClr val="accent1"/>
              </a:solidFill>
            </a:endParaRPr>
          </a:p>
          <a:p>
            <a:pPr algn="r"/>
            <a:r>
              <a:rPr lang="en-GB" sz="1100" b="1" dirty="0">
                <a:solidFill>
                  <a:schemeClr val="accent1"/>
                </a:solidFill>
              </a:rPr>
              <a:t>England and Wales</a:t>
            </a:r>
          </a:p>
        </p:txBody>
      </p:sp>
      <p:sp>
        <p:nvSpPr>
          <p:cNvPr id="4" name="Rectangle 3"/>
          <p:cNvSpPr/>
          <p:nvPr/>
        </p:nvSpPr>
        <p:spPr>
          <a:xfrm>
            <a:off x="287524" y="6021288"/>
            <a:ext cx="8460940" cy="246221"/>
          </a:xfrm>
          <a:prstGeom prst="rect">
            <a:avLst/>
          </a:prstGeom>
        </p:spPr>
        <p:txBody>
          <a:bodyPr wrap="square">
            <a:spAutoFit/>
          </a:bodyPr>
          <a:lstStyle/>
          <a:p>
            <a:r>
              <a:rPr lang="en-GB" sz="1000" dirty="0"/>
              <a:t>* </a:t>
            </a:r>
            <a:r>
              <a:rPr lang="en-GB" sz="1000" dirty="0" smtClean="0"/>
              <a:t>For more information </a:t>
            </a:r>
            <a:r>
              <a:rPr lang="en-GB" sz="1000" dirty="0"/>
              <a:t>on people with diabetes with a learning disability, </a:t>
            </a:r>
            <a:r>
              <a:rPr lang="en-GB" sz="1000" dirty="0" smtClean="0"/>
              <a:t>please see supplementary slides found </a:t>
            </a:r>
            <a:r>
              <a:rPr lang="en-GB" sz="1000" dirty="0" smtClean="0">
                <a:hlinkClick r:id="rId3"/>
              </a:rPr>
              <a:t>here</a:t>
            </a:r>
            <a:r>
              <a:rPr lang="en-GB" sz="1000" dirty="0" smtClean="0"/>
              <a:t> </a:t>
            </a:r>
            <a:endParaRPr lang="en-GB" sz="1000" dirty="0"/>
          </a:p>
        </p:txBody>
      </p:sp>
      <p:sp>
        <p:nvSpPr>
          <p:cNvPr id="8" name="TextBox 7"/>
          <p:cNvSpPr txBox="1"/>
          <p:nvPr/>
        </p:nvSpPr>
        <p:spPr>
          <a:xfrm>
            <a:off x="251520" y="6453336"/>
            <a:ext cx="6624736" cy="215444"/>
          </a:xfrm>
          <a:prstGeom prst="rect">
            <a:avLst/>
          </a:prstGeom>
          <a:noFill/>
        </p:spPr>
        <p:txBody>
          <a:bodyPr wrap="square" rtlCol="0">
            <a:spAutoFit/>
          </a:bodyPr>
          <a:lstStyle/>
          <a:p>
            <a:r>
              <a:rPr lang="en-GB" sz="800" dirty="0" smtClean="0"/>
              <a:t>4. Please see full list of footnotes in the definitions and footnote section</a:t>
            </a:r>
            <a:endParaRPr lang="en-GB" sz="800" dirty="0"/>
          </a:p>
        </p:txBody>
      </p:sp>
      <p:graphicFrame>
        <p:nvGraphicFramePr>
          <p:cNvPr id="11" name="Chart 10"/>
          <p:cNvGraphicFramePr>
            <a:graphicFrameLocks/>
          </p:cNvGraphicFramePr>
          <p:nvPr>
            <p:extLst>
              <p:ext uri="{D42A27DB-BD31-4B8C-83A1-F6EECF244321}">
                <p14:modId xmlns:p14="http://schemas.microsoft.com/office/powerpoint/2010/main" val="1199172324"/>
              </p:ext>
            </p:extLst>
          </p:nvPr>
        </p:nvGraphicFramePr>
        <p:xfrm>
          <a:off x="251520" y="3501008"/>
          <a:ext cx="7344816" cy="2427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9338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Locality Variation, Type 1</a:t>
            </a:r>
            <a:endParaRPr lang="en-GB" sz="2200" dirty="0"/>
          </a:p>
        </p:txBody>
      </p:sp>
      <p:sp>
        <p:nvSpPr>
          <p:cNvPr id="5" name="Text Placeholder 4"/>
          <p:cNvSpPr>
            <a:spLocks noGrp="1"/>
          </p:cNvSpPr>
          <p:nvPr>
            <p:ph idx="1"/>
          </p:nvPr>
        </p:nvSpPr>
        <p:spPr>
          <a:xfrm>
            <a:off x="130915" y="1217490"/>
            <a:ext cx="8784976" cy="1112917"/>
          </a:xfrm>
        </p:spPr>
        <p:txBody>
          <a:bodyPr>
            <a:normAutofit/>
          </a:bodyPr>
          <a:lstStyle/>
          <a:p>
            <a:pPr marL="0" indent="0">
              <a:buNone/>
            </a:pPr>
            <a:r>
              <a:rPr lang="en-GB" b="1" dirty="0" smtClean="0"/>
              <a:t>Key Finding</a:t>
            </a:r>
            <a:endParaRPr lang="en-GB" b="1" dirty="0"/>
          </a:p>
          <a:p>
            <a:pPr marL="0" indent="0">
              <a:buNone/>
            </a:pPr>
            <a:r>
              <a:rPr lang="en-GB" sz="1900" dirty="0"/>
              <a:t>The striking variation at locality level is </a:t>
            </a:r>
            <a:r>
              <a:rPr lang="en-GB" sz="1900" dirty="0" smtClean="0"/>
              <a:t>evident </a:t>
            </a:r>
            <a:r>
              <a:rPr lang="en-GB" sz="1900" dirty="0"/>
              <a:t>and can also be seen between </a:t>
            </a:r>
            <a:r>
              <a:rPr lang="en-GB" sz="1900" dirty="0" smtClean="0"/>
              <a:t>similar specialist services.</a:t>
            </a:r>
          </a:p>
        </p:txBody>
      </p:sp>
      <p:sp>
        <p:nvSpPr>
          <p:cNvPr id="2" name="Slide Number Placeholder 1"/>
          <p:cNvSpPr>
            <a:spLocks noGrp="1"/>
          </p:cNvSpPr>
          <p:nvPr>
            <p:ph type="sldNum" sz="quarter" idx="12"/>
          </p:nvPr>
        </p:nvSpPr>
        <p:spPr>
          <a:xfrm>
            <a:off x="6732240" y="6405428"/>
            <a:ext cx="2133600" cy="365125"/>
          </a:xfrm>
        </p:spPr>
        <p:txBody>
          <a:bodyPr/>
          <a:lstStyle/>
          <a:p>
            <a:fld id="{4F2E129E-16B7-480B-972E-C025DBFD1D53}" type="slidenum">
              <a:rPr lang="en-GB" smtClean="0"/>
              <a:pPr/>
              <a:t>17</a:t>
            </a:fld>
            <a:endParaRPr lang="en-GB" dirty="0"/>
          </a:p>
        </p:txBody>
      </p:sp>
      <p:sp>
        <p:nvSpPr>
          <p:cNvPr id="6" name="Rectangle 5"/>
          <p:cNvSpPr/>
          <p:nvPr/>
        </p:nvSpPr>
        <p:spPr>
          <a:xfrm>
            <a:off x="179512" y="2348880"/>
            <a:ext cx="8424936" cy="815608"/>
          </a:xfrm>
          <a:prstGeom prst="rect">
            <a:avLst/>
          </a:prstGeom>
        </p:spPr>
        <p:txBody>
          <a:bodyPr wrap="square">
            <a:spAutoFit/>
          </a:bodyPr>
          <a:lstStyle/>
          <a:p>
            <a:r>
              <a:rPr lang="en-GB" b="1" dirty="0" smtClean="0">
                <a:solidFill>
                  <a:schemeClr val="accent1"/>
                </a:solidFill>
              </a:rPr>
              <a:t>Figure 5: The range of CCG/LHB care process completion for people with Type 1 diabetes, 2015-2016</a:t>
            </a:r>
            <a:endParaRPr lang="en-GB" b="1" dirty="0">
              <a:solidFill>
                <a:schemeClr val="accent1"/>
              </a:solidFill>
            </a:endParaRPr>
          </a:p>
          <a:p>
            <a:pPr algn="r"/>
            <a:r>
              <a:rPr lang="en-GB" sz="1100" b="1" dirty="0">
                <a:solidFill>
                  <a:schemeClr val="accent1"/>
                </a:solidFill>
              </a:rPr>
              <a:t>England and Wales</a:t>
            </a:r>
          </a:p>
        </p:txBody>
      </p:sp>
      <p:sp>
        <p:nvSpPr>
          <p:cNvPr id="4" name="TextBox 3"/>
          <p:cNvSpPr txBox="1"/>
          <p:nvPr/>
        </p:nvSpPr>
        <p:spPr>
          <a:xfrm>
            <a:off x="179512" y="5970404"/>
            <a:ext cx="8568952" cy="600164"/>
          </a:xfrm>
          <a:prstGeom prst="rect">
            <a:avLst/>
          </a:prstGeom>
          <a:noFill/>
        </p:spPr>
        <p:txBody>
          <a:bodyPr wrap="square" rtlCol="0">
            <a:spAutoFit/>
          </a:bodyPr>
          <a:lstStyle/>
          <a:p>
            <a:r>
              <a:rPr lang="en-GB" sz="1100" dirty="0"/>
              <a:t>GP </a:t>
            </a:r>
            <a:r>
              <a:rPr lang="en-GB" sz="1100" dirty="0" smtClean="0"/>
              <a:t>practice </a:t>
            </a:r>
            <a:r>
              <a:rPr lang="en-GB" sz="1100" dirty="0"/>
              <a:t>and specialist service level information accompanies this report and can be found </a:t>
            </a:r>
            <a:r>
              <a:rPr lang="en-GB" sz="1100" dirty="0">
                <a:hlinkClick r:id="rId3"/>
              </a:rPr>
              <a:t>here</a:t>
            </a:r>
            <a:r>
              <a:rPr lang="en-GB" sz="1100" dirty="0"/>
              <a:t>.  </a:t>
            </a:r>
          </a:p>
          <a:p>
            <a:r>
              <a:rPr lang="en-GB" sz="1100" dirty="0"/>
              <a:t>Care processes are presented with case-mix adjusted </a:t>
            </a:r>
            <a:r>
              <a:rPr lang="en-GB" sz="1100" dirty="0" smtClean="0"/>
              <a:t>bandings and show </a:t>
            </a:r>
            <a:r>
              <a:rPr lang="en-GB" sz="1100" dirty="0"/>
              <a:t>whether a service is achieving care process delivery levels expected for their patient population. The bandings take into account age, gender, ethnicity, duration of diabetes and social deprivation</a:t>
            </a:r>
            <a:r>
              <a:rPr lang="en-GB" sz="1100" dirty="0" smtClean="0"/>
              <a:t>.</a:t>
            </a:r>
            <a:endParaRPr lang="en-GB" sz="11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53" y="3164488"/>
            <a:ext cx="8281445" cy="280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370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Locality Variation, Type 2</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marL="0" indent="0">
              <a:buNone/>
            </a:pPr>
            <a:r>
              <a:rPr lang="en-GB" sz="1800" dirty="0"/>
              <a:t>The striking variation at locality level is </a:t>
            </a:r>
            <a:r>
              <a:rPr lang="en-GB" sz="1800" dirty="0" smtClean="0"/>
              <a:t>evident </a:t>
            </a:r>
            <a:r>
              <a:rPr lang="en-GB" sz="1800" dirty="0"/>
              <a:t>and can also be seen between similar </a:t>
            </a:r>
            <a:r>
              <a:rPr lang="en-GB" sz="1800" dirty="0" smtClean="0"/>
              <a:t>General Practices.</a:t>
            </a:r>
            <a:endParaRPr lang="en-GB" sz="1800" dirty="0">
              <a:solidFill>
                <a:srgbClr val="00A050"/>
              </a:solidFill>
            </a:endParaRPr>
          </a:p>
        </p:txBody>
      </p:sp>
      <p:sp>
        <p:nvSpPr>
          <p:cNvPr id="2" name="Slide Number Placeholder 1"/>
          <p:cNvSpPr>
            <a:spLocks noGrp="1"/>
          </p:cNvSpPr>
          <p:nvPr>
            <p:ph type="sldNum" sz="quarter" idx="12"/>
          </p:nvPr>
        </p:nvSpPr>
        <p:spPr>
          <a:xfrm>
            <a:off x="6876256" y="6381328"/>
            <a:ext cx="2133600" cy="365125"/>
          </a:xfrm>
        </p:spPr>
        <p:txBody>
          <a:bodyPr/>
          <a:lstStyle/>
          <a:p>
            <a:fld id="{4F2E129E-16B7-480B-972E-C025DBFD1D53}" type="slidenum">
              <a:rPr lang="en-GB" smtClean="0"/>
              <a:pPr/>
              <a:t>18</a:t>
            </a:fld>
            <a:endParaRPr lang="en-GB" dirty="0"/>
          </a:p>
        </p:txBody>
      </p:sp>
      <p:sp>
        <p:nvSpPr>
          <p:cNvPr id="6" name="Rectangle 5"/>
          <p:cNvSpPr/>
          <p:nvPr/>
        </p:nvSpPr>
        <p:spPr>
          <a:xfrm>
            <a:off x="181086" y="2420888"/>
            <a:ext cx="8424936" cy="815608"/>
          </a:xfrm>
          <a:prstGeom prst="rect">
            <a:avLst/>
          </a:prstGeom>
        </p:spPr>
        <p:txBody>
          <a:bodyPr wrap="square">
            <a:spAutoFit/>
          </a:bodyPr>
          <a:lstStyle/>
          <a:p>
            <a:r>
              <a:rPr lang="en-GB" b="1" dirty="0" smtClean="0">
                <a:solidFill>
                  <a:schemeClr val="accent1"/>
                </a:solidFill>
              </a:rPr>
              <a:t>Figure 6: The range of CCG/LHB care process completion for people with Type 2 and other diabetes, 2015-2016</a:t>
            </a:r>
            <a:endParaRPr lang="en-GB" b="1" dirty="0">
              <a:solidFill>
                <a:schemeClr val="accent1"/>
              </a:solidFill>
            </a:endParaRPr>
          </a:p>
          <a:p>
            <a:pPr algn="r"/>
            <a:r>
              <a:rPr lang="en-GB" sz="1100" b="1" dirty="0">
                <a:solidFill>
                  <a:schemeClr val="accent1"/>
                </a:solidFill>
              </a:rPr>
              <a:t>England and Wales</a:t>
            </a:r>
          </a:p>
        </p:txBody>
      </p:sp>
      <p:sp>
        <p:nvSpPr>
          <p:cNvPr id="8" name="TextBox 7"/>
          <p:cNvSpPr txBox="1"/>
          <p:nvPr/>
        </p:nvSpPr>
        <p:spPr>
          <a:xfrm>
            <a:off x="323528" y="6021288"/>
            <a:ext cx="8424936" cy="769441"/>
          </a:xfrm>
          <a:prstGeom prst="rect">
            <a:avLst/>
          </a:prstGeom>
          <a:noFill/>
        </p:spPr>
        <p:txBody>
          <a:bodyPr wrap="square" rtlCol="0">
            <a:spAutoFit/>
          </a:bodyPr>
          <a:lstStyle/>
          <a:p>
            <a:pPr lvl="0"/>
            <a:r>
              <a:rPr lang="en-GB" sz="1100" dirty="0">
                <a:solidFill>
                  <a:srgbClr val="0F0F0F"/>
                </a:solidFill>
              </a:rPr>
              <a:t>GP </a:t>
            </a:r>
            <a:r>
              <a:rPr lang="en-GB" sz="1100" dirty="0" smtClean="0">
                <a:solidFill>
                  <a:srgbClr val="0F0F0F"/>
                </a:solidFill>
              </a:rPr>
              <a:t>practice </a:t>
            </a:r>
            <a:r>
              <a:rPr lang="en-GB" sz="1100" dirty="0">
                <a:solidFill>
                  <a:srgbClr val="0F0F0F"/>
                </a:solidFill>
              </a:rPr>
              <a:t>and specialist service level information accompanies this report and can be found </a:t>
            </a:r>
            <a:r>
              <a:rPr lang="en-GB" sz="1100" dirty="0">
                <a:solidFill>
                  <a:srgbClr val="0F0F0F"/>
                </a:solidFill>
                <a:hlinkClick r:id="rId3"/>
              </a:rPr>
              <a:t>here</a:t>
            </a:r>
            <a:r>
              <a:rPr lang="en-GB" sz="1100" dirty="0">
                <a:solidFill>
                  <a:srgbClr val="0F0F0F"/>
                </a:solidFill>
              </a:rPr>
              <a:t>.  </a:t>
            </a:r>
          </a:p>
          <a:p>
            <a:pPr lvl="0"/>
            <a:r>
              <a:rPr lang="en-GB" sz="1100" dirty="0">
                <a:solidFill>
                  <a:srgbClr val="0F0F0F"/>
                </a:solidFill>
              </a:rPr>
              <a:t>Care processes are presented with case-mix adjusted </a:t>
            </a:r>
            <a:r>
              <a:rPr lang="en-GB" sz="1100" dirty="0" smtClean="0">
                <a:solidFill>
                  <a:srgbClr val="0F0F0F"/>
                </a:solidFill>
              </a:rPr>
              <a:t>bandings and show </a:t>
            </a:r>
            <a:r>
              <a:rPr lang="en-GB" sz="1100" dirty="0">
                <a:solidFill>
                  <a:srgbClr val="0F0F0F"/>
                </a:solidFill>
              </a:rPr>
              <a:t>whether a service is achieving care process delivery levels expected for their patient population. The bandings take into account age, gender, ethnicity, duration of diabetes and social </a:t>
            </a:r>
            <a:r>
              <a:rPr lang="en-GB" sz="1100" dirty="0" smtClean="0">
                <a:solidFill>
                  <a:srgbClr val="0F0F0F"/>
                </a:solidFill>
              </a:rPr>
              <a:t>deprivation.</a:t>
            </a:r>
            <a:endParaRPr lang="en-GB" sz="8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86965"/>
            <a:ext cx="8351352" cy="283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320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CCG/LHB information</a:t>
            </a:r>
            <a:endParaRPr lang="en-GB" sz="2200" dirty="0"/>
          </a:p>
        </p:txBody>
      </p:sp>
      <p:sp>
        <p:nvSpPr>
          <p:cNvPr id="5" name="Text Placeholder 4"/>
          <p:cNvSpPr>
            <a:spLocks noGrp="1"/>
          </p:cNvSpPr>
          <p:nvPr>
            <p:ph idx="1"/>
          </p:nvPr>
        </p:nvSpPr>
        <p:spPr>
          <a:xfrm>
            <a:off x="179512" y="1268760"/>
            <a:ext cx="8784976" cy="5040560"/>
          </a:xfrm>
        </p:spPr>
        <p:txBody>
          <a:bodyPr>
            <a:normAutofit/>
          </a:bodyPr>
          <a:lstStyle/>
          <a:p>
            <a:pPr marL="0" indent="0">
              <a:buNone/>
            </a:pPr>
            <a:endParaRPr lang="en-GB" sz="1600" dirty="0" smtClean="0"/>
          </a:p>
          <a:p>
            <a:pPr marL="0" indent="0">
              <a:buNone/>
            </a:pPr>
            <a:r>
              <a:rPr lang="en-GB" sz="1600" dirty="0"/>
              <a:t>This slide </a:t>
            </a:r>
            <a:r>
              <a:rPr lang="en-GB" sz="1600" dirty="0" smtClean="0"/>
              <a:t>is for </a:t>
            </a:r>
            <a:r>
              <a:rPr lang="en-GB" sz="1600" dirty="0"/>
              <a:t>CCG/LHB or GP Practices to insert CCG/LHB or GP level information from the </a:t>
            </a:r>
            <a:r>
              <a:rPr lang="en-GB" sz="1600" u="sng" dirty="0">
                <a:solidFill>
                  <a:srgbClr val="0070C0"/>
                </a:solidFill>
                <a:hlinkClick r:id="rId3"/>
              </a:rPr>
              <a:t>GP level excel spreadsheet</a:t>
            </a:r>
            <a:r>
              <a:rPr lang="en-GB" sz="1600" dirty="0"/>
              <a:t>. </a:t>
            </a:r>
          </a:p>
          <a:p>
            <a:pPr marL="0" indent="0">
              <a:buNone/>
            </a:pPr>
            <a:endParaRPr lang="en-GB" sz="1600" dirty="0"/>
          </a:p>
          <a:p>
            <a:pPr marL="0" indent="0">
              <a:buNone/>
            </a:pPr>
            <a:r>
              <a:rPr lang="en-GB" sz="1600" dirty="0"/>
              <a:t>For example:</a:t>
            </a:r>
          </a:p>
          <a:p>
            <a:r>
              <a:rPr lang="en-GB" sz="1400" dirty="0"/>
              <a:t>You may choose to show </a:t>
            </a:r>
            <a:r>
              <a:rPr lang="en-GB" sz="1400" dirty="0" smtClean="0"/>
              <a:t>Figure 3</a:t>
            </a:r>
            <a:r>
              <a:rPr lang="en-GB" sz="1400" dirty="0" smtClean="0">
                <a:solidFill>
                  <a:srgbClr val="FF0000"/>
                </a:solidFill>
              </a:rPr>
              <a:t> </a:t>
            </a:r>
            <a:r>
              <a:rPr lang="en-GB" sz="1400" dirty="0"/>
              <a:t>from the </a:t>
            </a:r>
            <a:r>
              <a:rPr lang="en-GB" sz="1400" i="1" dirty="0" err="1" smtClean="0"/>
              <a:t>CareProcessCompletion</a:t>
            </a:r>
            <a:r>
              <a:rPr lang="en-GB" sz="1400" dirty="0" smtClean="0"/>
              <a:t> tab in the CCG Level spreadsheet. This </a:t>
            </a:r>
            <a:r>
              <a:rPr lang="en-GB" sz="1400" dirty="0"/>
              <a:t>will </a:t>
            </a:r>
            <a:r>
              <a:rPr lang="en-GB" sz="1400" dirty="0" smtClean="0"/>
              <a:t>illustrate your chosen GP practice performance compared to the CCG and England figures.</a:t>
            </a:r>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1400" dirty="0"/>
          </a:p>
          <a:p>
            <a:pPr marL="0" indent="0">
              <a:buNone/>
            </a:pPr>
            <a:endParaRPr lang="en-GB" sz="1600" dirty="0" smtClean="0"/>
          </a:p>
        </p:txBody>
      </p:sp>
      <p:sp>
        <p:nvSpPr>
          <p:cNvPr id="2" name="Slide Number Placeholder 1"/>
          <p:cNvSpPr>
            <a:spLocks noGrp="1"/>
          </p:cNvSpPr>
          <p:nvPr>
            <p:ph type="sldNum" sz="quarter" idx="12"/>
          </p:nvPr>
        </p:nvSpPr>
        <p:spPr/>
        <p:txBody>
          <a:bodyPr/>
          <a:lstStyle/>
          <a:p>
            <a:fld id="{4F2E129E-16B7-480B-972E-C025DBFD1D53}" type="slidenum">
              <a:rPr lang="en-GB" smtClean="0"/>
              <a:pPr/>
              <a:t>19</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983" y="3371850"/>
            <a:ext cx="5781675" cy="3105150"/>
          </a:xfrm>
          <a:prstGeom prst="rect">
            <a:avLst/>
          </a:prstGeom>
        </p:spPr>
      </p:pic>
    </p:spTree>
    <p:extLst>
      <p:ext uri="{BB962C8B-B14F-4D97-AF65-F5344CB8AC3E}">
        <p14:creationId xmlns:p14="http://schemas.microsoft.com/office/powerpoint/2010/main" val="1107120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33926736"/>
              </p:ext>
            </p:extLst>
          </p:nvPr>
        </p:nvGraphicFramePr>
        <p:xfrm>
          <a:off x="186722" y="1340768"/>
          <a:ext cx="8754770" cy="4025584"/>
        </p:xfrm>
        <a:graphic>
          <a:graphicData uri="http://schemas.openxmlformats.org/drawingml/2006/table">
            <a:tbl>
              <a:tblPr firstRow="1" firstCol="1" bandRow="1">
                <a:tableStyleId>{5C22544A-7EE6-4342-B048-85BDC9FD1C3A}</a:tableStyleId>
              </a:tblPr>
              <a:tblGrid>
                <a:gridCol w="2516802"/>
                <a:gridCol w="6237968"/>
              </a:tblGrid>
              <a:tr h="2551557">
                <a:tc>
                  <a:txBody>
                    <a:bodyPr/>
                    <a:lstStyle/>
                    <a:p>
                      <a:pPr algn="ctr">
                        <a:spcAft>
                          <a:spcPts val="0"/>
                        </a:spcAft>
                      </a:pPr>
                      <a:endParaRPr lang="en-GB" sz="1300" dirty="0">
                        <a:solidFill>
                          <a:sysClr val="windowText" lastClr="000000"/>
                        </a:solidFill>
                        <a:effectLst/>
                      </a:endParaRPr>
                    </a:p>
                    <a:p>
                      <a:pPr>
                        <a:spcAft>
                          <a:spcPts val="0"/>
                        </a:spcAft>
                      </a:pPr>
                      <a:r>
                        <a:rPr lang="en-GB" sz="1300" dirty="0">
                          <a:solidFill>
                            <a:sysClr val="windowText" lastClr="000000"/>
                          </a:solidFill>
                          <a:effectLst/>
                        </a:rPr>
                        <a:t> </a:t>
                      </a:r>
                    </a:p>
                    <a:p>
                      <a:pPr>
                        <a:spcAft>
                          <a:spcPts val="0"/>
                        </a:spcAft>
                      </a:pPr>
                      <a:r>
                        <a:rPr lang="en-GB" sz="1300" dirty="0">
                          <a:solidFill>
                            <a:sysClr val="windowText" lastClr="000000"/>
                          </a:solidFill>
                          <a:effectLst/>
                        </a:rPr>
                        <a:t> </a:t>
                      </a:r>
                      <a:endParaRPr lang="en-GB" sz="1300" dirty="0">
                        <a:solidFill>
                          <a:sysClr val="windowText" lastClr="000000"/>
                        </a:solidFill>
                        <a:effectLst/>
                        <a:latin typeface="Arial"/>
                        <a:ea typeface="Times New Roman"/>
                        <a:cs typeface="Times New Roman"/>
                      </a:endParaRPr>
                    </a:p>
                  </a:txBody>
                  <a:tcPr marL="56732" marR="5673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dirty="0">
                          <a:solidFill>
                            <a:schemeClr val="accent6"/>
                          </a:solidFill>
                          <a:effectLst/>
                          <a:latin typeface="+mn-lt"/>
                        </a:rPr>
                        <a:t>The Healthcare Quality Improvement Partnership (HQIP). </a:t>
                      </a:r>
                      <a:r>
                        <a:rPr lang="en-GB" sz="1200" b="0" dirty="0">
                          <a:solidFill>
                            <a:schemeClr val="accent6"/>
                          </a:solidFill>
                          <a:effectLst/>
                          <a:latin typeface="+mn-lt"/>
                        </a:rPr>
                        <a:t>The National </a:t>
                      </a:r>
                      <a:r>
                        <a:rPr lang="en-GB" sz="1200" b="0" dirty="0" smtClean="0">
                          <a:solidFill>
                            <a:schemeClr val="accent6"/>
                          </a:solidFill>
                          <a:effectLst/>
                          <a:latin typeface="+mn-lt"/>
                        </a:rPr>
                        <a:t>Diabetes </a:t>
                      </a:r>
                      <a:r>
                        <a:rPr lang="en-GB" sz="1200" b="0" dirty="0">
                          <a:solidFill>
                            <a:schemeClr val="accent6"/>
                          </a:solidFill>
                          <a:effectLst/>
                          <a:latin typeface="+mn-lt"/>
                        </a:rPr>
                        <a:t>Audit is commissioned by the Healthcare Quality Improvement Partnership (HQIP) as part of the National Clinical Audit Programme (NCA). HQIP is led by a consortium of the Academy of Medical Royal Colleges, the Royal </a:t>
                      </a:r>
                      <a:r>
                        <a:rPr lang="en-GB" sz="1200" b="0" baseline="0" dirty="0">
                          <a:solidFill>
                            <a:schemeClr val="accent6"/>
                          </a:solidFill>
                          <a:effectLst/>
                          <a:latin typeface="+mn-lt"/>
                        </a:rPr>
                        <a:t>College</a:t>
                      </a:r>
                      <a:r>
                        <a:rPr lang="en-GB" sz="1200" b="0" dirty="0">
                          <a:solidFill>
                            <a:schemeClr val="accent6"/>
                          </a:solidFill>
                          <a:effectLst/>
                          <a:latin typeface="+mn-lt"/>
                        </a:rPr>
                        <a:t> of Nursing and National Voices. Its aim is to promote quality improvement, and in particular to increase the impact that clinical audit has on </a:t>
                      </a:r>
                      <a:r>
                        <a:rPr lang="en-GB" sz="1200" b="0" dirty="0" smtClean="0">
                          <a:solidFill>
                            <a:schemeClr val="accent6"/>
                          </a:solidFill>
                          <a:effectLst/>
                          <a:latin typeface="+mn-lt"/>
                        </a:rPr>
                        <a:t>healthcare</a:t>
                      </a:r>
                      <a:r>
                        <a:rPr lang="en-GB" sz="1200" b="0" baseline="0" dirty="0" smtClean="0">
                          <a:solidFill>
                            <a:schemeClr val="accent6"/>
                          </a:solidFill>
                          <a:effectLst/>
                          <a:latin typeface="+mn-lt"/>
                        </a:rPr>
                        <a:t> </a:t>
                      </a:r>
                      <a:r>
                        <a:rPr lang="en-GB" sz="1200" b="0" dirty="0" smtClean="0">
                          <a:solidFill>
                            <a:schemeClr val="accent6"/>
                          </a:solidFill>
                          <a:effectLst/>
                          <a:latin typeface="+mn-lt"/>
                        </a:rPr>
                        <a:t>quality</a:t>
                      </a:r>
                      <a:r>
                        <a:rPr lang="en-GB" sz="1200" b="0" baseline="0" dirty="0" smtClean="0">
                          <a:solidFill>
                            <a:schemeClr val="accent6"/>
                          </a:solidFill>
                          <a:effectLst/>
                          <a:latin typeface="+mn-lt"/>
                        </a:rPr>
                        <a:t> </a:t>
                      </a:r>
                      <a:r>
                        <a:rPr lang="en-GB" sz="1200" b="0" dirty="0" smtClean="0">
                          <a:solidFill>
                            <a:schemeClr val="accent6"/>
                          </a:solidFill>
                          <a:effectLst/>
                          <a:latin typeface="+mn-lt"/>
                        </a:rPr>
                        <a:t>in </a:t>
                      </a:r>
                      <a:r>
                        <a:rPr lang="en-GB" sz="1200" b="0" dirty="0">
                          <a:solidFill>
                            <a:schemeClr val="accent6"/>
                          </a:solidFill>
                          <a:effectLst/>
                          <a:latin typeface="+mn-lt"/>
                        </a:rPr>
                        <a:t>England and Wales. HQIP holds the contract to manage and develop the NCA Programme, comprising more than 30 clinical audits that cover care provided to people with a wide range of medical, surgical and mental health conditions. The programme is funded by NHS England, the Welsh Government and, with some individual audits, also funded by the Health Department of the Scottish Government, DHSSPS Northern Ireland and the Channel Islands</a:t>
                      </a:r>
                      <a:r>
                        <a:rPr lang="en-GB" sz="1200" b="0" dirty="0" smtClean="0">
                          <a:solidFill>
                            <a:schemeClr val="accent6"/>
                          </a:solidFill>
                          <a:effectLst/>
                          <a:latin typeface="+mn-lt"/>
                        </a:rPr>
                        <a:t>.</a:t>
                      </a:r>
                    </a:p>
                    <a:p>
                      <a:pPr>
                        <a:spcAft>
                          <a:spcPts val="0"/>
                        </a:spcAft>
                      </a:pPr>
                      <a:endParaRPr lang="en-GB" sz="1300" dirty="0">
                        <a:solidFill>
                          <a:schemeClr val="accent6"/>
                        </a:solidFill>
                        <a:effectLst/>
                      </a:endParaRPr>
                    </a:p>
                  </a:txBody>
                  <a:tcPr marL="56732" marR="5673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tr>
              <a:tr h="776015">
                <a:tc>
                  <a:txBody>
                    <a:bodyPr/>
                    <a:lstStyle/>
                    <a:p>
                      <a:pPr algn="ctr">
                        <a:spcAft>
                          <a:spcPts val="0"/>
                        </a:spcAft>
                      </a:pPr>
                      <a:endParaRPr lang="en-GB" sz="1300" dirty="0">
                        <a:solidFill>
                          <a:sysClr val="windowText" lastClr="000000"/>
                        </a:solidFill>
                        <a:effectLst/>
                      </a:endParaRPr>
                    </a:p>
                    <a:p>
                      <a:pPr algn="ctr">
                        <a:spcAft>
                          <a:spcPts val="0"/>
                        </a:spcAft>
                      </a:pPr>
                      <a:r>
                        <a:rPr lang="en-GB" sz="1300" dirty="0">
                          <a:solidFill>
                            <a:sysClr val="windowText" lastClr="000000"/>
                          </a:solidFill>
                          <a:effectLst/>
                        </a:rPr>
                        <a:t> </a:t>
                      </a:r>
                    </a:p>
                    <a:p>
                      <a:pPr>
                        <a:spcAft>
                          <a:spcPts val="0"/>
                        </a:spcAft>
                      </a:pPr>
                      <a:r>
                        <a:rPr lang="en-GB" sz="1300" dirty="0">
                          <a:solidFill>
                            <a:sysClr val="windowText" lastClr="000000"/>
                          </a:solidFill>
                          <a:effectLst/>
                        </a:rPr>
                        <a:t> </a:t>
                      </a:r>
                      <a:endParaRPr lang="en-GB" sz="1300" dirty="0">
                        <a:solidFill>
                          <a:sysClr val="windowText" lastClr="000000"/>
                        </a:solidFill>
                        <a:effectLst/>
                        <a:latin typeface="Arial"/>
                        <a:ea typeface="Times New Roman"/>
                        <a:cs typeface="Times New Roman"/>
                      </a:endParaRPr>
                    </a:p>
                  </a:txBody>
                  <a:tcPr marL="56732" marR="56732"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1" dirty="0" smtClean="0">
                          <a:solidFill>
                            <a:schemeClr val="accent6"/>
                          </a:solidFill>
                          <a:effectLst/>
                        </a:rPr>
                        <a:t>NHS Digital </a:t>
                      </a:r>
                      <a:r>
                        <a:rPr lang="en-GB" sz="1200" b="0" dirty="0" smtClean="0">
                          <a:solidFill>
                            <a:schemeClr val="accent6"/>
                          </a:solidFill>
                          <a:effectLst/>
                        </a:rPr>
                        <a:t>is</a:t>
                      </a:r>
                      <a:r>
                        <a:rPr lang="en-GB" sz="1200" b="0" baseline="0" dirty="0" smtClean="0">
                          <a:solidFill>
                            <a:schemeClr val="accent6"/>
                          </a:solidFill>
                          <a:effectLst/>
                        </a:rPr>
                        <a:t> the new name for the Health and Social Care Information Centre. </a:t>
                      </a:r>
                      <a:r>
                        <a:rPr lang="en-GB" sz="1200" b="0" dirty="0" smtClean="0">
                          <a:solidFill>
                            <a:schemeClr val="accent6"/>
                          </a:solidFill>
                          <a:effectLst/>
                        </a:rPr>
                        <a:t>NHS Digital managed </a:t>
                      </a:r>
                      <a:r>
                        <a:rPr lang="en-GB" sz="1200" b="0" dirty="0">
                          <a:solidFill>
                            <a:schemeClr val="accent6"/>
                          </a:solidFill>
                          <a:effectLst/>
                        </a:rPr>
                        <a:t>the publication of the </a:t>
                      </a:r>
                      <a:r>
                        <a:rPr lang="en-GB" sz="1200" b="0" dirty="0" smtClean="0">
                          <a:solidFill>
                            <a:schemeClr val="accent6"/>
                          </a:solidFill>
                          <a:effectLst/>
                        </a:rPr>
                        <a:t>2015-2016 annual report.</a:t>
                      </a:r>
                      <a:endParaRPr lang="en-GB" sz="1200" b="0" dirty="0">
                        <a:solidFill>
                          <a:schemeClr val="accent6"/>
                        </a:solidFill>
                        <a:effectLst/>
                      </a:endParaRPr>
                    </a:p>
                  </a:txBody>
                  <a:tcPr marL="56732" marR="56732"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0"/>
                      </a:schemeClr>
                    </a:solidFill>
                  </a:tcPr>
                </a:tc>
              </a:tr>
              <a:tr h="698012">
                <a:tc>
                  <a:txBody>
                    <a:bodyPr/>
                    <a:lstStyle/>
                    <a:p>
                      <a:pPr algn="ctr">
                        <a:spcAft>
                          <a:spcPts val="0"/>
                        </a:spcAft>
                      </a:pPr>
                      <a:endParaRPr lang="en-GB" sz="1300" dirty="0">
                        <a:solidFill>
                          <a:sysClr val="windowText" lastClr="000000"/>
                        </a:solidFill>
                        <a:effectLst/>
                      </a:endParaRPr>
                    </a:p>
                    <a:p>
                      <a:pPr>
                        <a:spcAft>
                          <a:spcPts val="0"/>
                        </a:spcAft>
                      </a:pPr>
                      <a:r>
                        <a:rPr lang="en-GB" sz="1300" dirty="0">
                          <a:solidFill>
                            <a:sysClr val="windowText" lastClr="000000"/>
                          </a:solidFill>
                          <a:effectLst/>
                        </a:rPr>
                        <a:t> </a:t>
                      </a:r>
                    </a:p>
                    <a:p>
                      <a:pPr>
                        <a:spcAft>
                          <a:spcPts val="0"/>
                        </a:spcAft>
                      </a:pPr>
                      <a:r>
                        <a:rPr lang="en-GB" sz="1300" dirty="0">
                          <a:solidFill>
                            <a:sysClr val="windowText" lastClr="000000"/>
                          </a:solidFill>
                          <a:effectLst/>
                        </a:rPr>
                        <a:t> </a:t>
                      </a:r>
                      <a:endParaRPr lang="en-GB" sz="1300" dirty="0">
                        <a:solidFill>
                          <a:sysClr val="windowText" lastClr="000000"/>
                        </a:solidFill>
                        <a:effectLst/>
                        <a:latin typeface="Arial"/>
                        <a:ea typeface="Times New Roman"/>
                        <a:cs typeface="Times New Roman"/>
                      </a:endParaRPr>
                    </a:p>
                  </a:txBody>
                  <a:tcPr marL="56732" marR="567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1" dirty="0">
                          <a:solidFill>
                            <a:schemeClr val="accent6"/>
                          </a:solidFill>
                          <a:effectLst/>
                        </a:rPr>
                        <a:t>Diabetes UK </a:t>
                      </a:r>
                      <a:r>
                        <a:rPr lang="en-GB" sz="1200" b="0" dirty="0">
                          <a:solidFill>
                            <a:schemeClr val="accent6"/>
                          </a:solidFill>
                          <a:effectLst/>
                        </a:rPr>
                        <a:t>is the largest organisation in the UK working for people with diabetes, funding research, campaigning and helping people live with the condition.</a:t>
                      </a:r>
                      <a:endParaRPr lang="en-GB" sz="1200" b="0" dirty="0">
                        <a:solidFill>
                          <a:schemeClr val="accent6"/>
                        </a:solidFill>
                        <a:effectLst/>
                        <a:latin typeface="Arial"/>
                        <a:ea typeface="Times New Roman"/>
                        <a:cs typeface="Times New Roman"/>
                      </a:endParaRPr>
                    </a:p>
                  </a:txBody>
                  <a:tcPr marL="56732" marR="567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bl>
          </a:graphicData>
        </a:graphic>
      </p:graphicFrame>
      <p:pic>
        <p:nvPicPr>
          <p:cNvPr id="6" name="Picture 2" descr="HQIP_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bwMode="auto">
          <a:xfrm>
            <a:off x="68828" y="1238451"/>
            <a:ext cx="1965960" cy="10349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884368" y="6309320"/>
            <a:ext cx="549424" cy="365125"/>
          </a:xfrm>
        </p:spPr>
        <p:txBody>
          <a:bodyPr/>
          <a:lstStyle/>
          <a:p>
            <a:fld id="{280AA684-6FB9-400F-B313-F111F0F48737}" type="slidenum">
              <a:rPr lang="en-GB" smtClean="0">
                <a:solidFill>
                  <a:srgbClr val="424D58"/>
                </a:solidFill>
              </a:rPr>
              <a:pPr/>
              <a:t>2</a:t>
            </a:fld>
            <a:endParaRPr lang="en-GB" dirty="0">
              <a:solidFill>
                <a:srgbClr val="424D58"/>
              </a:solidFill>
            </a:endParaRPr>
          </a:p>
        </p:txBody>
      </p:sp>
      <p:sp>
        <p:nvSpPr>
          <p:cNvPr id="7" name="Rectangle 6"/>
          <p:cNvSpPr>
            <a:spLocks noChangeArrowheads="1"/>
          </p:cNvSpPr>
          <p:nvPr/>
        </p:nvSpPr>
        <p:spPr bwMode="auto">
          <a:xfrm>
            <a:off x="179512" y="886840"/>
            <a:ext cx="28083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altLang="en-US" sz="1200" dirty="0" smtClean="0">
                <a:solidFill>
                  <a:schemeClr val="accent6"/>
                </a:solidFill>
                <a:ea typeface="Times New Roman" pitchFamily="18" charset="0"/>
                <a:cs typeface="Times New Roman" pitchFamily="18" charset="0"/>
              </a:rPr>
              <a:t>Prepared in collaboration with:</a:t>
            </a:r>
            <a:endParaRPr lang="en-GB" altLang="en-US" dirty="0" smtClean="0">
              <a:solidFill>
                <a:schemeClr val="accent6"/>
              </a:solidFill>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66724043"/>
              </p:ext>
            </p:extLst>
          </p:nvPr>
        </p:nvGraphicFramePr>
        <p:xfrm>
          <a:off x="395536" y="5485333"/>
          <a:ext cx="8389916" cy="990600"/>
        </p:xfrm>
        <a:graphic>
          <a:graphicData uri="http://schemas.openxmlformats.org/drawingml/2006/table">
            <a:tbl>
              <a:tblPr firstRow="1" firstCol="1" bandRow="1">
                <a:tableStyleId>{5C22544A-7EE6-4342-B048-85BDC9FD1C3A}</a:tableStyleId>
              </a:tblPr>
              <a:tblGrid>
                <a:gridCol w="2341244"/>
                <a:gridCol w="6048672"/>
              </a:tblGrid>
              <a:tr h="990600">
                <a:tc>
                  <a:txBody>
                    <a:bodyPr/>
                    <a:lstStyle/>
                    <a:p>
                      <a:pPr algn="ctr">
                        <a:spcAft>
                          <a:spcPts val="0"/>
                        </a:spcAft>
                      </a:pPr>
                      <a:endParaRPr lang="en-GB" sz="1300" dirty="0">
                        <a:solidFill>
                          <a:schemeClr val="tx1"/>
                        </a:solidFill>
                        <a:effectLst/>
                      </a:endParaRPr>
                    </a:p>
                    <a:p>
                      <a:pPr>
                        <a:spcAft>
                          <a:spcPts val="0"/>
                        </a:spcAft>
                      </a:pPr>
                      <a:r>
                        <a:rPr lang="en-GB" sz="1300" dirty="0">
                          <a:solidFill>
                            <a:schemeClr val="tx1"/>
                          </a:solidFill>
                          <a:effectLst/>
                        </a:rPr>
                        <a:t> </a:t>
                      </a:r>
                    </a:p>
                    <a:p>
                      <a:pPr>
                        <a:spcAft>
                          <a:spcPts val="0"/>
                        </a:spcAft>
                      </a:pPr>
                      <a:r>
                        <a:rPr lang="en-GB" sz="1300" dirty="0">
                          <a:solidFill>
                            <a:schemeClr val="tx1"/>
                          </a:solidFill>
                          <a:effectLst/>
                        </a:rPr>
                        <a:t> </a:t>
                      </a:r>
                      <a:endParaRPr lang="en-GB" sz="1300" dirty="0">
                        <a:solidFill>
                          <a:schemeClr val="tx1"/>
                        </a:solidFill>
                        <a:effectLst/>
                        <a:latin typeface="Arial"/>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0" kern="1200" dirty="0">
                          <a:solidFill>
                            <a:schemeClr val="accent6"/>
                          </a:solidFill>
                          <a:effectLst/>
                          <a:latin typeface="+mn-lt"/>
                          <a:ea typeface="+mn-ea"/>
                          <a:cs typeface="+mn-cs"/>
                        </a:rPr>
                        <a:t>The national cardiovascular intelligence network (NCVIN) is a partnership of leading national cardiovascular organisations which analyses information and data and turns it into meaningful timely health intelligence for commissioners, policy makers, clinicians and health professionals to improve services and outcomes.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tr>
            </a:tbl>
          </a:graphicData>
        </a:graphic>
      </p:graphicFrame>
      <p:sp>
        <p:nvSpPr>
          <p:cNvPr id="11" name="Rectangle 10"/>
          <p:cNvSpPr>
            <a:spLocks noChangeArrowheads="1"/>
          </p:cNvSpPr>
          <p:nvPr/>
        </p:nvSpPr>
        <p:spPr bwMode="auto">
          <a:xfrm>
            <a:off x="161565" y="5157192"/>
            <a:ext cx="11528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GB" altLang="en-US" sz="1200" dirty="0" smtClean="0">
              <a:solidFill>
                <a:srgbClr val="000000"/>
              </a:solidFill>
              <a:ea typeface="Times New Roman" pitchFamily="18" charset="0"/>
              <a:cs typeface="Times New Roman" pitchFamily="18" charset="0"/>
            </a:endParaRPr>
          </a:p>
          <a:p>
            <a:pPr eaLnBrk="0" fontAlgn="base" hangingPunct="0">
              <a:spcBef>
                <a:spcPct val="0"/>
              </a:spcBef>
              <a:spcAft>
                <a:spcPct val="0"/>
              </a:spcAft>
            </a:pPr>
            <a:r>
              <a:rPr lang="en-GB" altLang="en-US" sz="1200" dirty="0" smtClean="0">
                <a:solidFill>
                  <a:schemeClr val="accent6"/>
                </a:solidFill>
                <a:ea typeface="Times New Roman" pitchFamily="18" charset="0"/>
                <a:cs typeface="Times New Roman" pitchFamily="18" charset="0"/>
              </a:rPr>
              <a:t>Supported by:</a:t>
            </a:r>
            <a:endParaRPr lang="en-GB" altLang="en-US" sz="700" dirty="0" smtClean="0">
              <a:solidFill>
                <a:schemeClr val="accent6"/>
              </a:solidFill>
              <a:cs typeface="Arial" pitchFamily="34" charset="0"/>
            </a:endParaRPr>
          </a:p>
          <a:p>
            <a:pPr eaLnBrk="0" fontAlgn="base" hangingPunct="0">
              <a:spcBef>
                <a:spcPct val="0"/>
              </a:spcBef>
              <a:spcAft>
                <a:spcPct val="0"/>
              </a:spcAft>
            </a:pPr>
            <a:endParaRPr lang="en-GB" altLang="en-US" dirty="0" smtClean="0">
              <a:solidFill>
                <a:srgbClr val="0F0F0F"/>
              </a:solidFill>
              <a:cs typeface="Arial" pitchFamily="34" charset="0"/>
            </a:endParaRPr>
          </a:p>
        </p:txBody>
      </p:sp>
      <p:pic>
        <p:nvPicPr>
          <p:cNvPr id="13" name="Picture 12"/>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79513" y="5589240"/>
            <a:ext cx="1471353" cy="91024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501008"/>
            <a:ext cx="1255222" cy="947651"/>
          </a:xfrm>
          <a:prstGeom prst="rect">
            <a:avLst/>
          </a:prstGeom>
        </p:spPr>
      </p:pic>
      <p:pic>
        <p:nvPicPr>
          <p:cNvPr id="1027" name="Picture 3" descr="\\ic.green.net\ic_data_dfs\CA\NCASP\NCASP\52334 NCASP Diabetes\2013-2014 new folder structure\Diabetes UK\DUK new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557879"/>
            <a:ext cx="1935480" cy="62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0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Care Processes – Comments</a:t>
            </a:r>
            <a:endParaRPr lang="en-GB" sz="2200" dirty="0"/>
          </a:p>
        </p:txBody>
      </p:sp>
      <p:sp>
        <p:nvSpPr>
          <p:cNvPr id="5" name="Text Placeholder 4"/>
          <p:cNvSpPr>
            <a:spLocks noGrp="1"/>
          </p:cNvSpPr>
          <p:nvPr>
            <p:ph idx="1"/>
          </p:nvPr>
        </p:nvSpPr>
        <p:spPr>
          <a:xfrm>
            <a:off x="179512" y="1268760"/>
            <a:ext cx="8784976" cy="2016224"/>
          </a:xfrm>
        </p:spPr>
        <p:txBody>
          <a:bodyPr>
            <a:normAutofit fontScale="92500" lnSpcReduction="10000"/>
          </a:bodyPr>
          <a:lstStyle/>
          <a:p>
            <a:pPr marL="0" indent="0">
              <a:buNone/>
            </a:pPr>
            <a:r>
              <a:rPr lang="en-GB" sz="2200" dirty="0"/>
              <a:t>T</a:t>
            </a:r>
            <a:r>
              <a:rPr lang="en-GB" sz="2200" dirty="0" smtClean="0"/>
              <a:t>he annual review</a:t>
            </a:r>
            <a:r>
              <a:rPr lang="en-GB" sz="2200" baseline="30000" dirty="0" smtClean="0"/>
              <a:t>1</a:t>
            </a:r>
            <a:r>
              <a:rPr lang="en-GB" sz="2200" dirty="0" smtClean="0"/>
              <a:t> is the essential foundation for all effective diabetes care in both GP and specialist services.</a:t>
            </a:r>
          </a:p>
          <a:p>
            <a:pPr marL="0" indent="0">
              <a:buNone/>
            </a:pPr>
            <a:r>
              <a:rPr lang="en-GB" sz="1800" dirty="0" smtClean="0"/>
              <a:t>There are many opportunities for improvement such as:</a:t>
            </a:r>
          </a:p>
          <a:p>
            <a:pPr lvl="1"/>
            <a:r>
              <a:rPr lang="en-GB" sz="1800" dirty="0" smtClean="0"/>
              <a:t>Between services to reduce the striking variation</a:t>
            </a:r>
          </a:p>
          <a:p>
            <a:pPr lvl="1"/>
            <a:r>
              <a:rPr lang="en-GB" sz="1800" dirty="0" smtClean="0"/>
              <a:t>Services for young people with both Type 1 and Type 2 and other diabetes</a:t>
            </a:r>
          </a:p>
          <a:p>
            <a:pPr lvl="1"/>
            <a:r>
              <a:rPr lang="en-GB" sz="1800" dirty="0" smtClean="0"/>
              <a:t>Services for people with Type 1 diabetes</a:t>
            </a:r>
          </a:p>
          <a:p>
            <a:pPr lvl="1"/>
            <a:r>
              <a:rPr lang="en-GB" sz="1800" dirty="0" smtClean="0"/>
              <a:t>Services for people with Type 2 and other diabetes who have a learning </a:t>
            </a:r>
            <a:r>
              <a:rPr lang="en-GB" sz="1800" dirty="0"/>
              <a:t>d</a:t>
            </a:r>
            <a:r>
              <a:rPr lang="en-GB" sz="1800" dirty="0" smtClean="0"/>
              <a:t>isability</a:t>
            </a:r>
          </a:p>
        </p:txBody>
      </p:sp>
      <p:sp>
        <p:nvSpPr>
          <p:cNvPr id="2" name="Slide Number Placeholder 1"/>
          <p:cNvSpPr>
            <a:spLocks noGrp="1"/>
          </p:cNvSpPr>
          <p:nvPr>
            <p:ph type="sldNum" sz="quarter" idx="12"/>
          </p:nvPr>
        </p:nvSpPr>
        <p:spPr/>
        <p:txBody>
          <a:bodyPr/>
          <a:lstStyle/>
          <a:p>
            <a:fld id="{4F2E129E-16B7-480B-972E-C025DBFD1D53}" type="slidenum">
              <a:rPr lang="en-GB" smtClean="0"/>
              <a:pPr/>
              <a:t>20</a:t>
            </a:fld>
            <a:endParaRPr lang="en-GB" dirty="0"/>
          </a:p>
        </p:txBody>
      </p:sp>
      <p:sp>
        <p:nvSpPr>
          <p:cNvPr id="6" name="TextBox 5"/>
          <p:cNvSpPr txBox="1"/>
          <p:nvPr/>
        </p:nvSpPr>
        <p:spPr>
          <a:xfrm>
            <a:off x="179512" y="3429000"/>
            <a:ext cx="8640960" cy="2862322"/>
          </a:xfrm>
          <a:prstGeom prst="rect">
            <a:avLst/>
          </a:prstGeom>
          <a:solidFill>
            <a:srgbClr val="D0D5D6"/>
          </a:solidFill>
        </p:spPr>
        <p:txBody>
          <a:bodyPr wrap="square" rtlCol="0">
            <a:spAutoFit/>
          </a:bodyPr>
          <a:lstStyle/>
          <a:p>
            <a:r>
              <a:rPr lang="en-GB" u="sng" dirty="0" smtClean="0"/>
              <a:t>Recommendations</a:t>
            </a:r>
          </a:p>
          <a:p>
            <a:pPr marL="285750" indent="-285750">
              <a:buFont typeface="Arial" panose="020B0604020202020204" pitchFamily="34" charset="0"/>
              <a:buChar char="•"/>
            </a:pPr>
            <a:r>
              <a:rPr lang="en-GB" b="1" dirty="0" smtClean="0">
                <a:solidFill>
                  <a:schemeClr val="accent6"/>
                </a:solidFill>
              </a:rPr>
              <a:t>Commissioners: </a:t>
            </a:r>
          </a:p>
          <a:p>
            <a:pPr marL="742950" lvl="1" indent="-285750">
              <a:buFont typeface="Arial" panose="020B0604020202020204" pitchFamily="34" charset="0"/>
              <a:buChar char="•"/>
            </a:pPr>
            <a:r>
              <a:rPr lang="en-GB" dirty="0">
                <a:solidFill>
                  <a:schemeClr val="accent6"/>
                </a:solidFill>
              </a:rPr>
              <a:t>S</a:t>
            </a:r>
            <a:r>
              <a:rPr lang="en-GB" dirty="0" smtClean="0">
                <a:solidFill>
                  <a:schemeClr val="accent6"/>
                </a:solidFill>
              </a:rPr>
              <a:t>upport services that show they have challenges providing good outcomes</a:t>
            </a:r>
          </a:p>
          <a:p>
            <a:pPr marL="742950" lvl="1" indent="-285750">
              <a:buFont typeface="Arial" panose="020B0604020202020204" pitchFamily="34" charset="0"/>
              <a:buChar char="•"/>
            </a:pPr>
            <a:r>
              <a:rPr lang="en-GB" dirty="0">
                <a:solidFill>
                  <a:schemeClr val="accent6"/>
                </a:solidFill>
              </a:rPr>
              <a:t>S</a:t>
            </a:r>
            <a:r>
              <a:rPr lang="en-GB" dirty="0" smtClean="0">
                <a:solidFill>
                  <a:schemeClr val="accent6"/>
                </a:solidFill>
              </a:rPr>
              <a:t>upport trials of new approaches to care for younger people</a:t>
            </a:r>
          </a:p>
          <a:p>
            <a:pPr marL="285750" indent="-285750">
              <a:buFont typeface="Arial" panose="020B0604020202020204" pitchFamily="34" charset="0"/>
              <a:buChar char="•"/>
            </a:pPr>
            <a:r>
              <a:rPr lang="en-GB" b="1" dirty="0" smtClean="0">
                <a:solidFill>
                  <a:schemeClr val="accent6"/>
                </a:solidFill>
              </a:rPr>
              <a:t>Specialist and GP services: </a:t>
            </a:r>
          </a:p>
          <a:p>
            <a:pPr marL="742950" lvl="1" indent="-285750">
              <a:buFont typeface="Arial" panose="020B0604020202020204" pitchFamily="34" charset="0"/>
              <a:buChar char="•"/>
            </a:pPr>
            <a:r>
              <a:rPr lang="en-GB" dirty="0">
                <a:solidFill>
                  <a:schemeClr val="accent6"/>
                </a:solidFill>
              </a:rPr>
              <a:t>B</a:t>
            </a:r>
            <a:r>
              <a:rPr lang="en-GB" dirty="0" smtClean="0">
                <a:solidFill>
                  <a:schemeClr val="accent6"/>
                </a:solidFill>
              </a:rPr>
              <a:t>enchmark against their peers using </a:t>
            </a:r>
            <a:r>
              <a:rPr lang="en-GB" dirty="0">
                <a:solidFill>
                  <a:schemeClr val="accent6"/>
                </a:solidFill>
              </a:rPr>
              <a:t>both </a:t>
            </a:r>
            <a:r>
              <a:rPr lang="en-GB" dirty="0">
                <a:solidFill>
                  <a:schemeClr val="accent6"/>
                </a:solidFill>
                <a:hlinkClick r:id="rId3"/>
              </a:rPr>
              <a:t>local and national </a:t>
            </a:r>
            <a:r>
              <a:rPr lang="en-GB" dirty="0" smtClean="0">
                <a:solidFill>
                  <a:schemeClr val="accent6"/>
                </a:solidFill>
                <a:hlinkClick r:id="rId3"/>
              </a:rPr>
              <a:t>data</a:t>
            </a:r>
            <a:endParaRPr lang="en-GB" dirty="0">
              <a:solidFill>
                <a:schemeClr val="accent6"/>
              </a:solidFill>
            </a:endParaRPr>
          </a:p>
          <a:p>
            <a:pPr marL="742950" lvl="1" indent="-285750">
              <a:buFont typeface="Arial" panose="020B0604020202020204" pitchFamily="34" charset="0"/>
              <a:buChar char="•"/>
            </a:pPr>
            <a:r>
              <a:rPr lang="en-GB" dirty="0" smtClean="0">
                <a:solidFill>
                  <a:schemeClr val="accent6"/>
                </a:solidFill>
              </a:rPr>
              <a:t>Choose a priority for improvement</a:t>
            </a:r>
          </a:p>
          <a:p>
            <a:pPr marL="742950" lvl="1" indent="-285750">
              <a:buFont typeface="Arial" panose="020B0604020202020204" pitchFamily="34" charset="0"/>
              <a:buChar char="•"/>
            </a:pPr>
            <a:r>
              <a:rPr lang="en-GB" dirty="0">
                <a:solidFill>
                  <a:schemeClr val="accent6"/>
                </a:solidFill>
              </a:rPr>
              <a:t>U</a:t>
            </a:r>
            <a:r>
              <a:rPr lang="en-GB" dirty="0" smtClean="0">
                <a:solidFill>
                  <a:schemeClr val="accent6"/>
                </a:solidFill>
              </a:rPr>
              <a:t>se the </a:t>
            </a:r>
            <a:r>
              <a:rPr lang="en-GB" dirty="0" smtClean="0">
                <a:solidFill>
                  <a:schemeClr val="accent6"/>
                </a:solidFill>
                <a:hlinkClick r:id="rId4"/>
              </a:rPr>
              <a:t>NDA QI guides </a:t>
            </a:r>
            <a:r>
              <a:rPr lang="en-GB" dirty="0" smtClean="0">
                <a:solidFill>
                  <a:schemeClr val="accent6"/>
                </a:solidFill>
              </a:rPr>
              <a:t>to identify opportunities</a:t>
            </a:r>
          </a:p>
          <a:p>
            <a:pPr marL="742950" lvl="1" indent="-285750">
              <a:buFont typeface="Arial" panose="020B0604020202020204" pitchFamily="34" charset="0"/>
              <a:buChar char="•"/>
            </a:pPr>
            <a:r>
              <a:rPr lang="en-GB" dirty="0" smtClean="0">
                <a:solidFill>
                  <a:schemeClr val="accent6"/>
                </a:solidFill>
              </a:rPr>
              <a:t>Implement improvement plans</a:t>
            </a:r>
          </a:p>
          <a:p>
            <a:endParaRPr lang="en-GB" dirty="0"/>
          </a:p>
        </p:txBody>
      </p:sp>
      <p:sp>
        <p:nvSpPr>
          <p:cNvPr id="7" name="TextBox 6"/>
          <p:cNvSpPr txBox="1"/>
          <p:nvPr/>
        </p:nvSpPr>
        <p:spPr>
          <a:xfrm>
            <a:off x="251520" y="6453336"/>
            <a:ext cx="6624736" cy="215444"/>
          </a:xfrm>
          <a:prstGeom prst="rect">
            <a:avLst/>
          </a:prstGeom>
          <a:noFill/>
        </p:spPr>
        <p:txBody>
          <a:bodyPr wrap="square" rtlCol="0">
            <a:spAutoFit/>
          </a:bodyPr>
          <a:lstStyle/>
          <a:p>
            <a:r>
              <a:rPr lang="en-GB" sz="800" dirty="0" smtClean="0"/>
              <a:t>1. Please see full list of footnotes in the definitions and footnote section</a:t>
            </a:r>
            <a:endParaRPr lang="en-GB" sz="800" dirty="0"/>
          </a:p>
        </p:txBody>
      </p:sp>
    </p:spTree>
    <p:extLst>
      <p:ext uri="{BB962C8B-B14F-4D97-AF65-F5344CB8AC3E}">
        <p14:creationId xmlns:p14="http://schemas.microsoft.com/office/powerpoint/2010/main" val="1343369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Structured Education - Offered</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Findings</a:t>
            </a:r>
            <a:endParaRPr lang="en-GB" sz="2200" b="1" dirty="0"/>
          </a:p>
          <a:p>
            <a:r>
              <a:rPr lang="en-GB" sz="1800" dirty="0" smtClean="0"/>
              <a:t>Timely offers of structured education have improved over the last three years</a:t>
            </a:r>
          </a:p>
          <a:p>
            <a:r>
              <a:rPr lang="en-GB" sz="1800" dirty="0" smtClean="0"/>
              <a:t>Of those offered education, the majority are offered within one year of diagnosis</a:t>
            </a:r>
          </a:p>
        </p:txBody>
      </p:sp>
      <p:sp>
        <p:nvSpPr>
          <p:cNvPr id="2" name="Slide Number Placeholder 1"/>
          <p:cNvSpPr>
            <a:spLocks noGrp="1"/>
          </p:cNvSpPr>
          <p:nvPr>
            <p:ph type="sldNum" sz="quarter" idx="12"/>
          </p:nvPr>
        </p:nvSpPr>
        <p:spPr/>
        <p:txBody>
          <a:bodyPr/>
          <a:lstStyle/>
          <a:p>
            <a:fld id="{4F2E129E-16B7-480B-972E-C025DBFD1D53}" type="slidenum">
              <a:rPr lang="en-GB" smtClean="0"/>
              <a:pPr/>
              <a:t>21</a:t>
            </a:fld>
            <a:endParaRPr lang="en-GB" dirty="0"/>
          </a:p>
        </p:txBody>
      </p:sp>
      <p:sp>
        <p:nvSpPr>
          <p:cNvPr id="6" name="Rectangle 5"/>
          <p:cNvSpPr/>
          <p:nvPr/>
        </p:nvSpPr>
        <p:spPr>
          <a:xfrm>
            <a:off x="251520" y="2852936"/>
            <a:ext cx="8424936" cy="815608"/>
          </a:xfrm>
          <a:prstGeom prst="rect">
            <a:avLst/>
          </a:prstGeom>
        </p:spPr>
        <p:txBody>
          <a:bodyPr wrap="square">
            <a:spAutoFit/>
          </a:bodyPr>
          <a:lstStyle/>
          <a:p>
            <a:r>
              <a:rPr lang="en-GB" b="1" dirty="0" smtClean="0">
                <a:solidFill>
                  <a:schemeClr val="accent1"/>
                </a:solidFill>
              </a:rPr>
              <a:t>Figure 7: Percentage of people diagnosed with diabetes that were offered structured education, by year of diagnosis and diabetes type, 2015-16</a:t>
            </a:r>
            <a:endParaRPr lang="en-GB" b="1" dirty="0">
              <a:solidFill>
                <a:schemeClr val="accent1"/>
              </a:solidFill>
            </a:endParaRPr>
          </a:p>
          <a:p>
            <a:pPr algn="r"/>
            <a:r>
              <a:rPr lang="en-GB" sz="1100" b="1" dirty="0">
                <a:solidFill>
                  <a:schemeClr val="accent1"/>
                </a:solidFill>
              </a:rPr>
              <a:t>England and Wales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3" t="1491" r="813" b="-1491"/>
          <a:stretch/>
        </p:blipFill>
        <p:spPr bwMode="auto">
          <a:xfrm>
            <a:off x="70993" y="3668544"/>
            <a:ext cx="8960274" cy="24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532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Structured Education - Attended</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Findings</a:t>
            </a:r>
            <a:endParaRPr lang="en-GB" sz="2200" b="1" dirty="0"/>
          </a:p>
          <a:p>
            <a:r>
              <a:rPr lang="en-GB" sz="1600" dirty="0" smtClean="0"/>
              <a:t>There </a:t>
            </a:r>
            <a:r>
              <a:rPr lang="en-GB" sz="1600" dirty="0"/>
              <a:t>are good reasons to believe that attendance is much higher than </a:t>
            </a:r>
            <a:r>
              <a:rPr lang="en-GB" sz="1600" dirty="0" smtClean="0"/>
              <a:t>recorded. </a:t>
            </a:r>
            <a:endParaRPr lang="en-GB" sz="1600" dirty="0"/>
          </a:p>
          <a:p>
            <a:r>
              <a:rPr lang="en-GB" sz="1600" dirty="0" smtClean="0"/>
              <a:t>The </a:t>
            </a:r>
            <a:r>
              <a:rPr lang="en-GB" sz="1600" dirty="0"/>
              <a:t>decrease in attendance more recently should be addressed through the dissemination of supporting guidance for data recording to CCGs who commission education </a:t>
            </a:r>
            <a:r>
              <a:rPr lang="en-GB" sz="1600" dirty="0" smtClean="0"/>
              <a:t>providers.</a:t>
            </a:r>
            <a:endParaRPr lang="en-GB" sz="1600" dirty="0"/>
          </a:p>
          <a:p>
            <a:pPr marL="0" indent="0">
              <a:buNone/>
            </a:pPr>
            <a:endParaRPr lang="en-GB" sz="1600" dirty="0"/>
          </a:p>
          <a:p>
            <a:pPr marL="0" indent="0">
              <a:buNone/>
            </a:pPr>
            <a:endParaRPr lang="en-GB" sz="1600" dirty="0" smtClean="0"/>
          </a:p>
        </p:txBody>
      </p:sp>
      <p:sp>
        <p:nvSpPr>
          <p:cNvPr id="2" name="Slide Number Placeholder 1"/>
          <p:cNvSpPr>
            <a:spLocks noGrp="1"/>
          </p:cNvSpPr>
          <p:nvPr>
            <p:ph type="sldNum" sz="quarter" idx="12"/>
          </p:nvPr>
        </p:nvSpPr>
        <p:spPr/>
        <p:txBody>
          <a:bodyPr/>
          <a:lstStyle/>
          <a:p>
            <a:fld id="{4F2E129E-16B7-480B-972E-C025DBFD1D53}" type="slidenum">
              <a:rPr lang="en-GB" smtClean="0"/>
              <a:pPr/>
              <a:t>22</a:t>
            </a:fld>
            <a:endParaRPr lang="en-GB" dirty="0"/>
          </a:p>
        </p:txBody>
      </p:sp>
      <p:sp>
        <p:nvSpPr>
          <p:cNvPr id="6" name="Rectangle 5"/>
          <p:cNvSpPr/>
          <p:nvPr/>
        </p:nvSpPr>
        <p:spPr>
          <a:xfrm>
            <a:off x="269454" y="2852936"/>
            <a:ext cx="8424936" cy="815608"/>
          </a:xfrm>
          <a:prstGeom prst="rect">
            <a:avLst/>
          </a:prstGeom>
        </p:spPr>
        <p:txBody>
          <a:bodyPr wrap="square">
            <a:spAutoFit/>
          </a:bodyPr>
          <a:lstStyle/>
          <a:p>
            <a:r>
              <a:rPr lang="en-GB" b="1" dirty="0" smtClean="0">
                <a:solidFill>
                  <a:schemeClr val="accent1"/>
                </a:solidFill>
              </a:rPr>
              <a:t>Figure 8: Percentage of people diagnosed with diabetes that attended structured education, by year of diagnosis and diabetes type, 2015-16</a:t>
            </a:r>
            <a:endParaRPr lang="en-GB" b="1" dirty="0">
              <a:solidFill>
                <a:schemeClr val="accent1"/>
              </a:solidFill>
            </a:endParaRPr>
          </a:p>
          <a:p>
            <a:pPr algn="r"/>
            <a:r>
              <a:rPr lang="en-GB" sz="1100" b="1" dirty="0">
                <a:solidFill>
                  <a:schemeClr val="accent1"/>
                </a:solidFill>
              </a:rPr>
              <a:t>England and Wales</a:t>
            </a:r>
          </a:p>
        </p:txBody>
      </p:sp>
      <p:sp>
        <p:nvSpPr>
          <p:cNvPr id="8" name="TextBox 7"/>
          <p:cNvSpPr txBox="1"/>
          <p:nvPr/>
        </p:nvSpPr>
        <p:spPr>
          <a:xfrm>
            <a:off x="251520" y="6453336"/>
            <a:ext cx="6624736" cy="215444"/>
          </a:xfrm>
          <a:prstGeom prst="rect">
            <a:avLst/>
          </a:prstGeom>
          <a:noFill/>
        </p:spPr>
        <p:txBody>
          <a:bodyPr wrap="square" rtlCol="0">
            <a:spAutoFit/>
          </a:bodyPr>
          <a:lstStyle/>
          <a:p>
            <a:r>
              <a:rPr lang="en-GB" sz="800" dirty="0" smtClean="0">
                <a:solidFill>
                  <a:srgbClr val="0F0F0F"/>
                </a:solidFill>
              </a:rPr>
              <a:t>Attendance at structured education </a:t>
            </a:r>
            <a:r>
              <a:rPr lang="en-GB" sz="800" dirty="0">
                <a:solidFill>
                  <a:srgbClr val="0F0F0F"/>
                </a:solidFill>
              </a:rPr>
              <a:t>forms one of the indicators in the </a:t>
            </a:r>
            <a:r>
              <a:rPr lang="en-GB" sz="800" dirty="0">
                <a:solidFill>
                  <a:srgbClr val="0F0F0F"/>
                </a:solidFill>
                <a:hlinkClick r:id="rId3"/>
              </a:rPr>
              <a:t>CCG improvement and assessment framework 2016/17</a:t>
            </a:r>
            <a:r>
              <a:rPr lang="en-GB" sz="800" dirty="0" smtClean="0">
                <a:solidFill>
                  <a:srgbClr val="0F0F0F"/>
                </a:solidFill>
              </a:rPr>
              <a:t>.</a:t>
            </a:r>
            <a:endParaRPr lang="en-GB" sz="800" dirty="0" smtClean="0"/>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79" r="885"/>
          <a:stretch/>
        </p:blipFill>
        <p:spPr bwMode="auto">
          <a:xfrm>
            <a:off x="199788" y="3789040"/>
            <a:ext cx="876469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20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Structured Education - Comment</a:t>
            </a:r>
            <a:endParaRPr lang="en-GB" sz="2200" dirty="0"/>
          </a:p>
        </p:txBody>
      </p:sp>
      <p:sp>
        <p:nvSpPr>
          <p:cNvPr id="2" name="Slide Number Placeholder 1"/>
          <p:cNvSpPr>
            <a:spLocks noGrp="1"/>
          </p:cNvSpPr>
          <p:nvPr>
            <p:ph type="sldNum" sz="quarter" idx="12"/>
          </p:nvPr>
        </p:nvSpPr>
        <p:spPr/>
        <p:txBody>
          <a:bodyPr/>
          <a:lstStyle/>
          <a:p>
            <a:fld id="{4F2E129E-16B7-480B-972E-C025DBFD1D53}" type="slidenum">
              <a:rPr lang="en-GB" smtClean="0"/>
              <a:pPr/>
              <a:t>23</a:t>
            </a:fld>
            <a:endParaRPr lang="en-GB" dirty="0"/>
          </a:p>
        </p:txBody>
      </p:sp>
      <p:sp>
        <p:nvSpPr>
          <p:cNvPr id="10" name="TextBox 9"/>
          <p:cNvSpPr txBox="1"/>
          <p:nvPr/>
        </p:nvSpPr>
        <p:spPr>
          <a:xfrm>
            <a:off x="166564" y="4293096"/>
            <a:ext cx="8640960" cy="2031325"/>
          </a:xfrm>
          <a:prstGeom prst="rect">
            <a:avLst/>
          </a:prstGeom>
          <a:solidFill>
            <a:srgbClr val="D0D5D6"/>
          </a:solidFill>
        </p:spPr>
        <p:txBody>
          <a:bodyPr wrap="square" rtlCol="0">
            <a:spAutoFit/>
          </a:bodyPr>
          <a:lstStyle/>
          <a:p>
            <a:r>
              <a:rPr lang="en-GB" u="sng" dirty="0" smtClean="0"/>
              <a:t>Recommendations</a:t>
            </a:r>
          </a:p>
          <a:p>
            <a:pPr marL="285750" indent="-285750">
              <a:buFont typeface="Arial" panose="020B0604020202020204" pitchFamily="34" charset="0"/>
              <a:buChar char="•"/>
            </a:pPr>
            <a:r>
              <a:rPr lang="en-GB" dirty="0" smtClean="0">
                <a:solidFill>
                  <a:schemeClr val="accent6"/>
                </a:solidFill>
              </a:rPr>
              <a:t>Commissioners should ensure that Type 1 and Type 2 diabetes </a:t>
            </a:r>
            <a:r>
              <a:rPr lang="en-GB" dirty="0">
                <a:solidFill>
                  <a:schemeClr val="accent6"/>
                </a:solidFill>
              </a:rPr>
              <a:t>s</a:t>
            </a:r>
            <a:r>
              <a:rPr lang="en-GB" dirty="0" smtClean="0">
                <a:solidFill>
                  <a:schemeClr val="accent6"/>
                </a:solidFill>
              </a:rPr>
              <a:t>tructured </a:t>
            </a:r>
            <a:r>
              <a:rPr lang="en-GB" dirty="0">
                <a:solidFill>
                  <a:schemeClr val="accent6"/>
                </a:solidFill>
              </a:rPr>
              <a:t>e</a:t>
            </a:r>
            <a:r>
              <a:rPr lang="en-GB" dirty="0" smtClean="0">
                <a:solidFill>
                  <a:schemeClr val="accent6"/>
                </a:solidFill>
              </a:rPr>
              <a:t>ducation programmes can be easily </a:t>
            </a:r>
            <a:r>
              <a:rPr lang="en-GB" dirty="0">
                <a:solidFill>
                  <a:schemeClr val="accent6"/>
                </a:solidFill>
              </a:rPr>
              <a:t>accessed </a:t>
            </a:r>
            <a:r>
              <a:rPr lang="en-GB" dirty="0" smtClean="0">
                <a:solidFill>
                  <a:schemeClr val="accent6"/>
                </a:solidFill>
              </a:rPr>
              <a:t>in line with NICE guidelines.</a:t>
            </a:r>
          </a:p>
          <a:p>
            <a:pPr marL="285750" indent="-285750">
              <a:buFont typeface="Arial" panose="020B0604020202020204" pitchFamily="34" charset="0"/>
              <a:buChar char="•"/>
            </a:pPr>
            <a:r>
              <a:rPr lang="en-GB" dirty="0" smtClean="0">
                <a:solidFill>
                  <a:schemeClr val="accent6"/>
                </a:solidFill>
              </a:rPr>
              <a:t>GPs and specialists continue to offer, advocate and check attendance for their patients.</a:t>
            </a:r>
          </a:p>
          <a:p>
            <a:pPr marL="285750" indent="-285750">
              <a:buFont typeface="Arial" panose="020B0604020202020204" pitchFamily="34" charset="0"/>
              <a:buChar char="•"/>
            </a:pPr>
            <a:r>
              <a:rPr lang="en-GB" dirty="0" smtClean="0">
                <a:solidFill>
                  <a:schemeClr val="accent6"/>
                </a:solidFill>
              </a:rPr>
              <a:t>Education providers communicate attendance and completion reliably back to GPs and specialists.</a:t>
            </a:r>
            <a:endParaRPr lang="en-GB" dirty="0">
              <a:solidFill>
                <a:schemeClr val="accent6"/>
              </a:solidFill>
            </a:endParaRPr>
          </a:p>
        </p:txBody>
      </p:sp>
      <p:sp>
        <p:nvSpPr>
          <p:cNvPr id="4" name="TextBox 3"/>
          <p:cNvSpPr txBox="1"/>
          <p:nvPr/>
        </p:nvSpPr>
        <p:spPr>
          <a:xfrm>
            <a:off x="251520" y="1268760"/>
            <a:ext cx="8712968" cy="2585323"/>
          </a:xfrm>
          <a:prstGeom prst="rect">
            <a:avLst/>
          </a:prstGeom>
          <a:noFill/>
        </p:spPr>
        <p:txBody>
          <a:bodyPr wrap="square" rtlCol="0">
            <a:spAutoFit/>
          </a:bodyPr>
          <a:lstStyle/>
          <a:p>
            <a:r>
              <a:rPr lang="en-US" dirty="0" smtClean="0">
                <a:solidFill>
                  <a:schemeClr val="accent6"/>
                </a:solidFill>
                <a:cs typeface="Calibri" charset="0"/>
              </a:rPr>
              <a:t>The NHS sometimes seems to underestimate, or undervalue, the provision of structured education for people with diabetes.</a:t>
            </a:r>
          </a:p>
          <a:p>
            <a:endParaRPr lang="en-US" dirty="0" smtClean="0">
              <a:solidFill>
                <a:schemeClr val="accent6"/>
              </a:solidFill>
              <a:cs typeface="Calibri" charset="0"/>
            </a:endParaRPr>
          </a:p>
          <a:p>
            <a:r>
              <a:rPr lang="en-US" dirty="0" smtClean="0">
                <a:solidFill>
                  <a:schemeClr val="accent6"/>
                </a:solidFill>
                <a:cs typeface="Calibri" charset="0"/>
              </a:rPr>
              <a:t>Diabetes </a:t>
            </a:r>
            <a:r>
              <a:rPr lang="en-US" dirty="0">
                <a:solidFill>
                  <a:schemeClr val="accent6"/>
                </a:solidFill>
                <a:cs typeface="Calibri" charset="0"/>
              </a:rPr>
              <a:t>is a lifelong disorder with no periods of </a:t>
            </a:r>
            <a:r>
              <a:rPr lang="en-US" dirty="0" smtClean="0">
                <a:solidFill>
                  <a:schemeClr val="accent6"/>
                </a:solidFill>
                <a:cs typeface="Calibri" charset="0"/>
              </a:rPr>
              <a:t>remission. Treatment demands are </a:t>
            </a:r>
            <a:r>
              <a:rPr lang="en-US" dirty="0">
                <a:solidFill>
                  <a:schemeClr val="accent6"/>
                </a:solidFill>
                <a:cs typeface="Calibri" charset="0"/>
              </a:rPr>
              <a:t>all day, every </a:t>
            </a:r>
            <a:r>
              <a:rPr lang="en-US" dirty="0" smtClean="0">
                <a:solidFill>
                  <a:schemeClr val="accent6"/>
                </a:solidFill>
                <a:cs typeface="Calibri" charset="0"/>
              </a:rPr>
              <a:t>day.</a:t>
            </a:r>
          </a:p>
          <a:p>
            <a:endParaRPr lang="en-US" dirty="0" smtClean="0">
              <a:solidFill>
                <a:schemeClr val="accent6"/>
              </a:solidFill>
              <a:cs typeface="Calibri" charset="0"/>
            </a:endParaRPr>
          </a:p>
          <a:p>
            <a:r>
              <a:rPr lang="en-US" dirty="0" smtClean="0">
                <a:solidFill>
                  <a:schemeClr val="accent6"/>
                </a:solidFill>
                <a:cs typeface="Calibri" charset="0"/>
              </a:rPr>
              <a:t>People </a:t>
            </a:r>
            <a:r>
              <a:rPr lang="en-US" dirty="0">
                <a:solidFill>
                  <a:schemeClr val="accent6"/>
                </a:solidFill>
                <a:cs typeface="Calibri" charset="0"/>
              </a:rPr>
              <a:t>with </a:t>
            </a:r>
            <a:r>
              <a:rPr lang="en-US" dirty="0" smtClean="0">
                <a:solidFill>
                  <a:schemeClr val="accent6"/>
                </a:solidFill>
                <a:cs typeface="Calibri" charset="0"/>
              </a:rPr>
              <a:t>diabetes </a:t>
            </a:r>
            <a:r>
              <a:rPr lang="en-US" dirty="0">
                <a:solidFill>
                  <a:schemeClr val="accent6"/>
                </a:solidFill>
                <a:cs typeface="Calibri" charset="0"/>
              </a:rPr>
              <a:t>rarely spend more than </a:t>
            </a:r>
            <a:r>
              <a:rPr lang="en-US" dirty="0" smtClean="0">
                <a:solidFill>
                  <a:schemeClr val="accent6"/>
                </a:solidFill>
                <a:cs typeface="Calibri" charset="0"/>
              </a:rPr>
              <a:t>two to three hours </a:t>
            </a:r>
            <a:r>
              <a:rPr lang="en-US" dirty="0">
                <a:solidFill>
                  <a:schemeClr val="accent6"/>
                </a:solidFill>
                <a:cs typeface="Calibri" charset="0"/>
              </a:rPr>
              <a:t>per year with a </a:t>
            </a:r>
            <a:r>
              <a:rPr lang="en-US" dirty="0" smtClean="0">
                <a:solidFill>
                  <a:schemeClr val="accent6"/>
                </a:solidFill>
                <a:cs typeface="Calibri" charset="0"/>
              </a:rPr>
              <a:t>healthcare professional, and for </a:t>
            </a:r>
            <a:r>
              <a:rPr lang="en-US" dirty="0">
                <a:solidFill>
                  <a:schemeClr val="accent6"/>
                </a:solidFill>
                <a:cs typeface="Calibri" charset="0"/>
              </a:rPr>
              <a:t>the remaining </a:t>
            </a:r>
            <a:r>
              <a:rPr lang="en-US" dirty="0" smtClean="0">
                <a:solidFill>
                  <a:schemeClr val="accent6"/>
                </a:solidFill>
                <a:cs typeface="Calibri" charset="0"/>
              </a:rPr>
              <a:t>8,757 </a:t>
            </a:r>
            <a:r>
              <a:rPr lang="en-US" dirty="0">
                <a:solidFill>
                  <a:schemeClr val="accent6"/>
                </a:solidFill>
                <a:cs typeface="Calibri" charset="0"/>
              </a:rPr>
              <a:t>hours they </a:t>
            </a:r>
            <a:r>
              <a:rPr lang="en-US" dirty="0" smtClean="0">
                <a:solidFill>
                  <a:schemeClr val="accent6"/>
                </a:solidFill>
                <a:cs typeface="Calibri" charset="0"/>
              </a:rPr>
              <a:t>must manage </a:t>
            </a:r>
            <a:r>
              <a:rPr lang="en-US" dirty="0">
                <a:solidFill>
                  <a:schemeClr val="accent6"/>
                </a:solidFill>
                <a:cs typeface="Calibri" charset="0"/>
              </a:rPr>
              <a:t>their diabetes </a:t>
            </a:r>
            <a:r>
              <a:rPr lang="en-US" dirty="0" smtClean="0">
                <a:solidFill>
                  <a:schemeClr val="accent6"/>
                </a:solidFill>
                <a:cs typeface="Calibri" charset="0"/>
              </a:rPr>
              <a:t>themselves. They need the knowledge and skills to do this.</a:t>
            </a:r>
            <a:endParaRPr lang="en-US" dirty="0">
              <a:solidFill>
                <a:schemeClr val="accent6"/>
              </a:solidFill>
              <a:cs typeface="Calibri" charset="0"/>
            </a:endParaRPr>
          </a:p>
        </p:txBody>
      </p:sp>
    </p:spTree>
    <p:extLst>
      <p:ext uri="{BB962C8B-B14F-4D97-AF65-F5344CB8AC3E}">
        <p14:creationId xmlns:p14="http://schemas.microsoft.com/office/powerpoint/2010/main" val="65489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300" dirty="0" smtClean="0"/>
              <a:t>Structured Education – A View Point</a:t>
            </a:r>
            <a:endParaRPr lang="en-GB" sz="3300"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pPr marL="0" indent="0">
              <a:buNone/>
            </a:pPr>
            <a:r>
              <a:rPr lang="en-GB" sz="2000" dirty="0" smtClean="0"/>
              <a:t>     </a:t>
            </a:r>
          </a:p>
          <a:p>
            <a:pPr marL="0" indent="0" algn="ctr">
              <a:buNone/>
            </a:pPr>
            <a:r>
              <a:rPr lang="en-GB" sz="2000" dirty="0" smtClean="0"/>
              <a:t>Chris</a:t>
            </a:r>
            <a:r>
              <a:rPr lang="en-GB" sz="2000" dirty="0"/>
              <a:t>, has Type </a:t>
            </a:r>
            <a:r>
              <a:rPr lang="en-GB" sz="2000" dirty="0" smtClean="0"/>
              <a:t>1 diabetes, </a:t>
            </a:r>
            <a:r>
              <a:rPr lang="en-GB" sz="2000" dirty="0"/>
              <a:t>59 years old – attended a DAFNE course</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24</a:t>
            </a:fld>
            <a:endParaRPr lang="en-GB" dirty="0"/>
          </a:p>
        </p:txBody>
      </p:sp>
      <p:sp>
        <p:nvSpPr>
          <p:cNvPr id="5" name="Rounded Rectangular Callout 4"/>
          <p:cNvSpPr/>
          <p:nvPr/>
        </p:nvSpPr>
        <p:spPr>
          <a:xfrm>
            <a:off x="899592" y="1556792"/>
            <a:ext cx="7416824" cy="1800200"/>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To stay healthy it’s really important for me to understand my diabetes especially when newly diagnosed.  During my education sessions I learnt how to manage my condition, but also, just as importantly, I was able to talk with other diabetics and I was able to appreciate that I wasn’t alone.</a:t>
            </a:r>
          </a:p>
        </p:txBody>
      </p:sp>
      <p:sp>
        <p:nvSpPr>
          <p:cNvPr id="6" name="Rounded Rectangular Callout 5"/>
          <p:cNvSpPr/>
          <p:nvPr/>
        </p:nvSpPr>
        <p:spPr>
          <a:xfrm>
            <a:off x="1367644" y="4725144"/>
            <a:ext cx="6480720" cy="1224136"/>
          </a:xfrm>
          <a:prstGeom prst="wedgeRoundRectCallout">
            <a:avLst>
              <a:gd name="adj1" fmla="val 24975"/>
              <a:gd name="adj2" fmla="val -6131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really important that the course providers record attendance properly because then we will know that more and more of us are better informed about our diabetes.</a:t>
            </a:r>
          </a:p>
        </p:txBody>
      </p:sp>
    </p:spTree>
    <p:extLst>
      <p:ext uri="{BB962C8B-B14F-4D97-AF65-F5344CB8AC3E}">
        <p14:creationId xmlns:p14="http://schemas.microsoft.com/office/powerpoint/2010/main" val="764833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01"/>
            <a:ext cx="8028472" cy="706091"/>
          </a:xfrm>
        </p:spPr>
        <p:txBody>
          <a:bodyPr>
            <a:normAutofit/>
          </a:bodyPr>
          <a:lstStyle/>
          <a:p>
            <a:r>
              <a:rPr lang="en-GB" sz="3300" dirty="0" smtClean="0"/>
              <a:t>National Diabetes Audit 2015-2016</a:t>
            </a:r>
            <a:endParaRPr lang="en-GB" sz="3300" dirty="0"/>
          </a:p>
        </p:txBody>
      </p:sp>
      <p:sp>
        <p:nvSpPr>
          <p:cNvPr id="4" name="Slide Number Placeholder 3"/>
          <p:cNvSpPr>
            <a:spLocks noGrp="1"/>
          </p:cNvSpPr>
          <p:nvPr>
            <p:ph type="sldNum" sz="quarter" idx="12"/>
          </p:nvPr>
        </p:nvSpPr>
        <p:spPr/>
        <p:txBody>
          <a:bodyPr/>
          <a:lstStyle/>
          <a:p>
            <a:fld id="{280AA684-6FB9-400F-B313-F111F0F48737}" type="slidenum">
              <a:rPr lang="en-GB" smtClean="0"/>
              <a:t>25</a:t>
            </a:fld>
            <a:endParaRPr lang="en-GB" dirty="0"/>
          </a:p>
        </p:txBody>
      </p:sp>
      <p:sp>
        <p:nvSpPr>
          <p:cNvPr id="6" name="Content Placeholder 2"/>
          <p:cNvSpPr txBox="1">
            <a:spLocks/>
          </p:cNvSpPr>
          <p:nvPr/>
        </p:nvSpPr>
        <p:spPr>
          <a:xfrm>
            <a:off x="251520" y="1340768"/>
            <a:ext cx="8568952" cy="5256584"/>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dirty="0" smtClean="0">
              <a:solidFill>
                <a:srgbClr val="00A050"/>
              </a:solidFill>
            </a:endParaRPr>
          </a:p>
          <a:p>
            <a:pPr marL="0" indent="0">
              <a:buFont typeface="Arial" pitchFamily="34" charset="0"/>
              <a:buNone/>
            </a:pPr>
            <a:endParaRPr lang="en-GB" dirty="0" smtClean="0">
              <a:solidFill>
                <a:srgbClr val="00A050"/>
              </a:solidFill>
            </a:endParaRPr>
          </a:p>
        </p:txBody>
      </p:sp>
      <p:pic>
        <p:nvPicPr>
          <p:cNvPr id="5" name="Picture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196752"/>
            <a:ext cx="9143111" cy="5661248"/>
          </a:xfrm>
          <a:prstGeom prst="rect">
            <a:avLst/>
          </a:prstGeom>
        </p:spPr>
      </p:pic>
      <p:sp>
        <p:nvSpPr>
          <p:cNvPr id="3" name="Rectangle 2"/>
          <p:cNvSpPr/>
          <p:nvPr/>
        </p:nvSpPr>
        <p:spPr>
          <a:xfrm>
            <a:off x="2286000" y="2938008"/>
            <a:ext cx="6246440" cy="2246769"/>
          </a:xfrm>
          <a:prstGeom prst="rect">
            <a:avLst/>
          </a:prstGeom>
        </p:spPr>
        <p:txBody>
          <a:bodyPr wrap="square">
            <a:spAutoFit/>
          </a:bodyPr>
          <a:lstStyle/>
          <a:p>
            <a:r>
              <a:rPr lang="en-GB" sz="2800" b="1" dirty="0" smtClean="0">
                <a:solidFill>
                  <a:schemeClr val="accent1"/>
                </a:solidFill>
                <a:latin typeface="+mj-lt"/>
              </a:rPr>
              <a:t>What percentage of people registered with diabetes achieved the NICE defined treatment targets for glucose control, blood pressure and blood cholesterol?</a:t>
            </a:r>
            <a:endParaRPr lang="en-GB" sz="2800" b="1" dirty="0">
              <a:solidFill>
                <a:schemeClr val="accent1"/>
              </a:solidFill>
              <a:latin typeface="+mj-lt"/>
            </a:endParaRPr>
          </a:p>
        </p:txBody>
      </p:sp>
    </p:spTree>
    <p:extLst>
      <p:ext uri="{BB962C8B-B14F-4D97-AF65-F5344CB8AC3E}">
        <p14:creationId xmlns:p14="http://schemas.microsoft.com/office/powerpoint/2010/main" val="1903202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0648"/>
            <a:ext cx="8445624" cy="576064"/>
          </a:xfrm>
        </p:spPr>
        <p:txBody>
          <a:bodyPr>
            <a:noAutofit/>
          </a:bodyPr>
          <a:lstStyle/>
          <a:p>
            <a:r>
              <a:rPr lang="en-GB" sz="3300" dirty="0" smtClean="0"/>
              <a:t>Treatment Targets</a:t>
            </a:r>
            <a:endParaRPr lang="en-GB" sz="3300" dirty="0"/>
          </a:p>
        </p:txBody>
      </p:sp>
      <p:sp>
        <p:nvSpPr>
          <p:cNvPr id="5" name="Text Placeholder 4"/>
          <p:cNvSpPr>
            <a:spLocks noGrp="1"/>
          </p:cNvSpPr>
          <p:nvPr>
            <p:ph idx="1"/>
          </p:nvPr>
        </p:nvSpPr>
        <p:spPr>
          <a:xfrm>
            <a:off x="251520" y="1268760"/>
            <a:ext cx="8640960" cy="5040560"/>
          </a:xfrm>
        </p:spPr>
        <p:txBody>
          <a:bodyPr>
            <a:normAutofit/>
          </a:bodyPr>
          <a:lstStyle/>
          <a:p>
            <a:pPr marL="114300" indent="0">
              <a:buNone/>
            </a:pPr>
            <a:r>
              <a:rPr lang="en-GB" sz="2800" dirty="0"/>
              <a:t>NICE recommends treatment targets for HbA1c (glucose control), blood pressure and serum </a:t>
            </a:r>
            <a:r>
              <a:rPr lang="en-GB" sz="2800" dirty="0" smtClean="0"/>
              <a:t>cholesterol:</a:t>
            </a:r>
            <a:endParaRPr lang="en-GB" sz="2800" dirty="0"/>
          </a:p>
          <a:p>
            <a:pPr marL="114300" indent="0">
              <a:buNone/>
            </a:pPr>
            <a:endParaRPr lang="en-GB" sz="1600" dirty="0"/>
          </a:p>
          <a:p>
            <a:pPr marL="457200"/>
            <a:r>
              <a:rPr lang="en-GB" dirty="0"/>
              <a:t>Target HbA1c reduces the risk of all diabetic </a:t>
            </a:r>
            <a:r>
              <a:rPr lang="en-GB" dirty="0" smtClean="0"/>
              <a:t>complications.</a:t>
            </a:r>
            <a:endParaRPr lang="en-GB" dirty="0"/>
          </a:p>
          <a:p>
            <a:pPr marL="457200"/>
            <a:r>
              <a:rPr lang="en-GB" dirty="0"/>
              <a:t>Target blood pressure reduces the risk of vascular complications and reduces the progression of eye disease and kidney failure.</a:t>
            </a:r>
          </a:p>
          <a:p>
            <a:pPr marL="457200"/>
            <a:r>
              <a:rPr lang="en-GB" dirty="0"/>
              <a:t>Target cholesterol reduces the risk of vascular </a:t>
            </a:r>
            <a:r>
              <a:rPr lang="en-GB" dirty="0" smtClean="0"/>
              <a:t>complications.</a:t>
            </a:r>
            <a:endParaRPr lang="en-GB" dirty="0"/>
          </a:p>
          <a:p>
            <a:pPr marL="0" indent="0">
              <a:buNone/>
            </a:pPr>
            <a:endParaRPr lang="en-GB" sz="1600" b="1" dirty="0" smtClean="0"/>
          </a:p>
          <a:p>
            <a:pPr marL="0" indent="0">
              <a:buNone/>
            </a:pPr>
            <a:endParaRPr lang="en-GB" sz="2400" dirty="0"/>
          </a:p>
        </p:txBody>
      </p:sp>
      <p:sp>
        <p:nvSpPr>
          <p:cNvPr id="2" name="Slide Number Placeholder 1"/>
          <p:cNvSpPr>
            <a:spLocks noGrp="1"/>
          </p:cNvSpPr>
          <p:nvPr>
            <p:ph type="sldNum" sz="quarter" idx="12"/>
          </p:nvPr>
        </p:nvSpPr>
        <p:spPr/>
        <p:txBody>
          <a:bodyPr/>
          <a:lstStyle/>
          <a:p>
            <a:fld id="{4F2E129E-16B7-480B-972E-C025DBFD1D53}" type="slidenum">
              <a:rPr lang="en-GB" smtClean="0"/>
              <a:pPr/>
              <a:t>26</a:t>
            </a:fld>
            <a:endParaRPr lang="en-GB" dirty="0"/>
          </a:p>
        </p:txBody>
      </p:sp>
    </p:spTree>
    <p:extLst>
      <p:ext uri="{BB962C8B-B14F-4D97-AF65-F5344CB8AC3E}">
        <p14:creationId xmlns:p14="http://schemas.microsoft.com/office/powerpoint/2010/main" val="1791603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Treatment Target – Time Series</a:t>
            </a:r>
            <a:endParaRPr lang="en-GB" sz="2200" dirty="0"/>
          </a:p>
        </p:txBody>
      </p:sp>
      <p:sp>
        <p:nvSpPr>
          <p:cNvPr id="5" name="Text Placeholder 4"/>
          <p:cNvSpPr>
            <a:spLocks noGrp="1"/>
          </p:cNvSpPr>
          <p:nvPr>
            <p:ph idx="1"/>
          </p:nvPr>
        </p:nvSpPr>
        <p:spPr>
          <a:xfrm>
            <a:off x="179512" y="1268760"/>
            <a:ext cx="8784976" cy="2016224"/>
          </a:xfrm>
        </p:spPr>
        <p:txBody>
          <a:bodyPr>
            <a:normAutofit fontScale="92500"/>
          </a:bodyPr>
          <a:lstStyle/>
          <a:p>
            <a:pPr marL="0" indent="0">
              <a:buNone/>
            </a:pPr>
            <a:r>
              <a:rPr lang="en-GB" sz="2200" b="1" dirty="0" smtClean="0"/>
              <a:t>Key Findings</a:t>
            </a:r>
            <a:endParaRPr lang="en-GB" sz="2200" b="1" dirty="0"/>
          </a:p>
          <a:p>
            <a:r>
              <a:rPr lang="en-GB" sz="1800" dirty="0" smtClean="0"/>
              <a:t>The last six years have seen improvements in all 3 treatment target achievement in both Type 1 (1.6 percentage points) and Type 2 and other diabetes (5.1 percentage points). </a:t>
            </a:r>
          </a:p>
          <a:p>
            <a:r>
              <a:rPr lang="en-GB" sz="1800" dirty="0" smtClean="0"/>
              <a:t>Recent improvements in </a:t>
            </a:r>
            <a:r>
              <a:rPr lang="en-GB" sz="1800" dirty="0"/>
              <a:t>b</a:t>
            </a:r>
            <a:r>
              <a:rPr lang="en-GB" sz="1800" dirty="0" smtClean="0"/>
              <a:t>lood pressure target achievement (Type 1 &amp; Type 2 and other) and glucose control (Type 1) have been sustained.</a:t>
            </a:r>
          </a:p>
          <a:p>
            <a:r>
              <a:rPr lang="en-GB" sz="1800" dirty="0" smtClean="0"/>
              <a:t>Glucose control and cholesterol control targets are much less often achieved in Type 1 diabetes.</a:t>
            </a:r>
          </a:p>
        </p:txBody>
      </p:sp>
      <p:sp>
        <p:nvSpPr>
          <p:cNvPr id="2" name="Slide Number Placeholder 1"/>
          <p:cNvSpPr>
            <a:spLocks noGrp="1"/>
          </p:cNvSpPr>
          <p:nvPr>
            <p:ph type="sldNum" sz="quarter" idx="12"/>
          </p:nvPr>
        </p:nvSpPr>
        <p:spPr/>
        <p:txBody>
          <a:bodyPr/>
          <a:lstStyle/>
          <a:p>
            <a:fld id="{4F2E129E-16B7-480B-972E-C025DBFD1D53}" type="slidenum">
              <a:rPr lang="en-GB" smtClean="0"/>
              <a:pPr/>
              <a:t>27</a:t>
            </a:fld>
            <a:endParaRPr lang="en-GB" dirty="0"/>
          </a:p>
        </p:txBody>
      </p:sp>
      <p:sp>
        <p:nvSpPr>
          <p:cNvPr id="6" name="Rectangle 5"/>
          <p:cNvSpPr/>
          <p:nvPr/>
        </p:nvSpPr>
        <p:spPr>
          <a:xfrm>
            <a:off x="247558" y="3284984"/>
            <a:ext cx="8496944" cy="815608"/>
          </a:xfrm>
          <a:prstGeom prst="rect">
            <a:avLst/>
          </a:prstGeom>
        </p:spPr>
        <p:txBody>
          <a:bodyPr wrap="square">
            <a:spAutoFit/>
          </a:bodyPr>
          <a:lstStyle/>
          <a:p>
            <a:r>
              <a:rPr lang="en-GB" b="1" dirty="0">
                <a:solidFill>
                  <a:schemeClr val="accent1"/>
                </a:solidFill>
              </a:rPr>
              <a:t>Table </a:t>
            </a:r>
            <a:r>
              <a:rPr lang="en-GB" b="1" dirty="0" smtClean="0">
                <a:solidFill>
                  <a:schemeClr val="accent1"/>
                </a:solidFill>
              </a:rPr>
              <a:t>3: Percentage of people with diabetes achieving their treatment targets by diabetes type and audit year</a:t>
            </a:r>
          </a:p>
          <a:p>
            <a:pPr algn="r"/>
            <a:r>
              <a:rPr lang="en-GB" sz="1100" b="1" dirty="0" smtClean="0">
                <a:solidFill>
                  <a:schemeClr val="accent1"/>
                </a:solidFill>
              </a:rPr>
              <a:t>England and Wales</a:t>
            </a:r>
            <a:endParaRPr lang="en-GB" sz="11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06145902"/>
              </p:ext>
            </p:extLst>
          </p:nvPr>
        </p:nvGraphicFramePr>
        <p:xfrm>
          <a:off x="247558" y="4149080"/>
          <a:ext cx="8398426" cy="2093968"/>
        </p:xfrm>
        <a:graphic>
          <a:graphicData uri="http://schemas.openxmlformats.org/drawingml/2006/table">
            <a:tbl>
              <a:tblPr firstRow="1" firstCol="1" bandRow="1">
                <a:tableStyleId>{5C22544A-7EE6-4342-B048-85BDC9FD1C3A}</a:tableStyleId>
              </a:tblPr>
              <a:tblGrid>
                <a:gridCol w="1278382"/>
                <a:gridCol w="607547"/>
                <a:gridCol w="522287"/>
                <a:gridCol w="607547"/>
                <a:gridCol w="607547"/>
                <a:gridCol w="607547"/>
                <a:gridCol w="607547"/>
                <a:gridCol w="522287"/>
                <a:gridCol w="607547"/>
                <a:gridCol w="607547"/>
                <a:gridCol w="607547"/>
                <a:gridCol w="607547"/>
                <a:gridCol w="607547"/>
              </a:tblGrid>
              <a:tr h="280532">
                <a:tc rowSpan="2">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5642" marR="65642" marT="0" marB="0"/>
                </a:tc>
                <a:tc gridSpan="6">
                  <a:txBody>
                    <a:bodyPr/>
                    <a:lstStyle/>
                    <a:p>
                      <a:pPr algn="ctr">
                        <a:spcAft>
                          <a:spcPts val="0"/>
                        </a:spcAft>
                      </a:pPr>
                      <a:r>
                        <a:rPr lang="en-GB" sz="1100" dirty="0">
                          <a:effectLst/>
                        </a:rPr>
                        <a:t>Type 1</a:t>
                      </a:r>
                      <a:endParaRPr lang="en-GB" sz="1100" dirty="0">
                        <a:effectLst/>
                        <a:latin typeface="Arial"/>
                        <a:ea typeface="Times New Roman"/>
                        <a:cs typeface="Times New Roman"/>
                      </a:endParaRPr>
                    </a:p>
                  </a:txBody>
                  <a:tcPr marL="65642" marR="656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spcAft>
                          <a:spcPts val="0"/>
                        </a:spcAft>
                      </a:pPr>
                      <a:r>
                        <a:rPr lang="en-GB" sz="1100" dirty="0">
                          <a:effectLst/>
                        </a:rPr>
                        <a:t>Type 2 and </a:t>
                      </a:r>
                      <a:r>
                        <a:rPr lang="en-GB" sz="1100" dirty="0" smtClean="0">
                          <a:effectLst/>
                        </a:rPr>
                        <a:t>other</a:t>
                      </a:r>
                      <a:r>
                        <a:rPr lang="en-GB" sz="1100" baseline="30000" dirty="0" smtClean="0">
                          <a:effectLst/>
                        </a:rPr>
                        <a:t>3</a:t>
                      </a:r>
                      <a:endParaRPr lang="en-GB" sz="1100" baseline="30000" dirty="0">
                        <a:effectLst/>
                        <a:latin typeface="Arial"/>
                        <a:ea typeface="Times New Roman"/>
                        <a:cs typeface="Times New Roman"/>
                      </a:endParaRPr>
                    </a:p>
                  </a:txBody>
                  <a:tcPr marL="65642" marR="656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20251">
                <a:tc vMerge="1">
                  <a:txBody>
                    <a:bodyPr/>
                    <a:lstStyle/>
                    <a:p>
                      <a:endParaRPr lang="en-GB"/>
                    </a:p>
                  </a:txBody>
                  <a:tcPr/>
                </a:tc>
                <a:tc>
                  <a:txBody>
                    <a:bodyPr/>
                    <a:lstStyle/>
                    <a:p>
                      <a:pPr algn="r" fontAlgn="ctr"/>
                      <a:r>
                        <a:rPr lang="en-GB" sz="1100" b="0" i="0" u="none" strike="noStrike" dirty="0">
                          <a:solidFill>
                            <a:srgbClr val="000000"/>
                          </a:solidFill>
                          <a:effectLst/>
                          <a:latin typeface="Calibri"/>
                        </a:rPr>
                        <a:t>2010-11</a:t>
                      </a:r>
                    </a:p>
                  </a:txBody>
                  <a:tcPr marL="9525" marR="9525" marT="9525" marB="0" anchor="ctr"/>
                </a:tc>
                <a:tc>
                  <a:txBody>
                    <a:bodyPr/>
                    <a:lstStyle/>
                    <a:p>
                      <a:pPr algn="r" fontAlgn="ctr"/>
                      <a:r>
                        <a:rPr lang="en-GB" sz="1100" b="0" i="0" u="none" strike="noStrike" dirty="0">
                          <a:solidFill>
                            <a:srgbClr val="000000"/>
                          </a:solidFill>
                          <a:effectLst/>
                          <a:latin typeface="Calibri"/>
                        </a:rPr>
                        <a:t>2011-12</a:t>
                      </a:r>
                    </a:p>
                  </a:txBody>
                  <a:tcPr marL="9525" marR="9525" marT="9525" marB="0" anchor="ctr"/>
                </a:tc>
                <a:tc>
                  <a:txBody>
                    <a:bodyPr/>
                    <a:lstStyle/>
                    <a:p>
                      <a:pPr algn="r" fontAlgn="ctr"/>
                      <a:r>
                        <a:rPr lang="en-GB" sz="1100" b="0" i="0" u="none" strike="noStrike">
                          <a:solidFill>
                            <a:srgbClr val="000000"/>
                          </a:solidFill>
                          <a:effectLst/>
                          <a:latin typeface="Calibri"/>
                        </a:rPr>
                        <a:t>2012-13</a:t>
                      </a:r>
                    </a:p>
                  </a:txBody>
                  <a:tcPr marL="9525" marR="9525" marT="9525" marB="0" anchor="ctr"/>
                </a:tc>
                <a:tc>
                  <a:txBody>
                    <a:bodyPr/>
                    <a:lstStyle/>
                    <a:p>
                      <a:pPr algn="r" fontAlgn="ctr"/>
                      <a:r>
                        <a:rPr lang="en-GB" sz="1100" b="0" i="0" u="none" strike="noStrike">
                          <a:solidFill>
                            <a:srgbClr val="000000"/>
                          </a:solidFill>
                          <a:effectLst/>
                          <a:latin typeface="Calibri"/>
                        </a:rPr>
                        <a:t>2013-14</a:t>
                      </a:r>
                    </a:p>
                  </a:txBody>
                  <a:tcPr marL="9525" marR="9525" marT="9525" marB="0" anchor="ctr"/>
                </a:tc>
                <a:tc>
                  <a:txBody>
                    <a:bodyPr/>
                    <a:lstStyle/>
                    <a:p>
                      <a:pPr algn="r" fontAlgn="ctr"/>
                      <a:r>
                        <a:rPr lang="en-GB" sz="1100" b="0" i="0" u="none" strike="noStrike">
                          <a:solidFill>
                            <a:srgbClr val="000000"/>
                          </a:solidFill>
                          <a:effectLst/>
                          <a:latin typeface="Calibri"/>
                        </a:rPr>
                        <a:t>2014-15</a:t>
                      </a:r>
                    </a:p>
                  </a:txBody>
                  <a:tcPr marL="9525" marR="9525" marT="9525" marB="0" anchor="ctr"/>
                </a:tc>
                <a:tc>
                  <a:txBody>
                    <a:bodyPr/>
                    <a:lstStyle/>
                    <a:p>
                      <a:pPr algn="r" fontAlgn="ctr"/>
                      <a:r>
                        <a:rPr lang="en-GB" sz="1100" b="0" i="0" u="none" strike="noStrike">
                          <a:solidFill>
                            <a:srgbClr val="000000"/>
                          </a:solidFill>
                          <a:effectLst/>
                          <a:latin typeface="Calibri"/>
                        </a:rPr>
                        <a:t>2015-16</a:t>
                      </a:r>
                    </a:p>
                  </a:txBody>
                  <a:tcPr marL="9525" marR="9525" marT="9525" marB="0" anchor="ctr"/>
                </a:tc>
                <a:tc>
                  <a:txBody>
                    <a:bodyPr/>
                    <a:lstStyle/>
                    <a:p>
                      <a:pPr algn="r" fontAlgn="ctr"/>
                      <a:r>
                        <a:rPr lang="en-GB" sz="1100" b="0" i="0" u="none" strike="noStrike">
                          <a:solidFill>
                            <a:srgbClr val="000000"/>
                          </a:solidFill>
                          <a:effectLst/>
                          <a:latin typeface="Calibri"/>
                        </a:rPr>
                        <a:t>2010-11</a:t>
                      </a:r>
                    </a:p>
                  </a:txBody>
                  <a:tcPr marL="9525" marR="9525" marT="9525" marB="0" anchor="ctr"/>
                </a:tc>
                <a:tc>
                  <a:txBody>
                    <a:bodyPr/>
                    <a:lstStyle/>
                    <a:p>
                      <a:pPr algn="r" fontAlgn="ctr"/>
                      <a:r>
                        <a:rPr lang="en-GB" sz="1100" b="0" i="0" u="none" strike="noStrike">
                          <a:solidFill>
                            <a:srgbClr val="000000"/>
                          </a:solidFill>
                          <a:effectLst/>
                          <a:latin typeface="Calibri"/>
                        </a:rPr>
                        <a:t>2011-12</a:t>
                      </a:r>
                    </a:p>
                  </a:txBody>
                  <a:tcPr marL="9525" marR="9525" marT="9525" marB="0" anchor="ctr"/>
                </a:tc>
                <a:tc>
                  <a:txBody>
                    <a:bodyPr/>
                    <a:lstStyle/>
                    <a:p>
                      <a:pPr algn="r" fontAlgn="ctr"/>
                      <a:r>
                        <a:rPr lang="en-GB" sz="1100" b="0" i="0" u="none" strike="noStrike">
                          <a:solidFill>
                            <a:srgbClr val="000000"/>
                          </a:solidFill>
                          <a:effectLst/>
                          <a:latin typeface="Calibri"/>
                        </a:rPr>
                        <a:t>2012-13</a:t>
                      </a:r>
                    </a:p>
                  </a:txBody>
                  <a:tcPr marL="9525" marR="9525" marT="9525" marB="0" anchor="ctr"/>
                </a:tc>
                <a:tc>
                  <a:txBody>
                    <a:bodyPr/>
                    <a:lstStyle/>
                    <a:p>
                      <a:pPr algn="r" fontAlgn="ctr"/>
                      <a:r>
                        <a:rPr lang="en-GB" sz="1100" b="0" i="0" u="none" strike="noStrike">
                          <a:solidFill>
                            <a:srgbClr val="000000"/>
                          </a:solidFill>
                          <a:effectLst/>
                          <a:latin typeface="Calibri"/>
                        </a:rPr>
                        <a:t>2013-14</a:t>
                      </a:r>
                    </a:p>
                  </a:txBody>
                  <a:tcPr marL="9525" marR="9525" marT="9525" marB="0" anchor="ctr"/>
                </a:tc>
                <a:tc>
                  <a:txBody>
                    <a:bodyPr/>
                    <a:lstStyle/>
                    <a:p>
                      <a:pPr algn="r" fontAlgn="ctr"/>
                      <a:r>
                        <a:rPr lang="en-GB" sz="1100" b="0" i="0" u="none" strike="noStrike">
                          <a:solidFill>
                            <a:srgbClr val="000000"/>
                          </a:solidFill>
                          <a:effectLst/>
                          <a:latin typeface="Calibri"/>
                        </a:rPr>
                        <a:t>2014-15</a:t>
                      </a:r>
                    </a:p>
                  </a:txBody>
                  <a:tcPr marL="9525" marR="9525" marT="9525" marB="0" anchor="ctr"/>
                </a:tc>
                <a:tc>
                  <a:txBody>
                    <a:bodyPr/>
                    <a:lstStyle/>
                    <a:p>
                      <a:pPr algn="r" fontAlgn="ctr"/>
                      <a:r>
                        <a:rPr lang="en-GB" sz="1100" b="0" i="0" u="none" strike="noStrike">
                          <a:solidFill>
                            <a:srgbClr val="000000"/>
                          </a:solidFill>
                          <a:effectLst/>
                          <a:latin typeface="Calibri"/>
                        </a:rPr>
                        <a:t>2015-16</a:t>
                      </a:r>
                    </a:p>
                  </a:txBody>
                  <a:tcPr marL="9525" marR="9525" marT="9525" marB="0" anchor="ctr"/>
                </a:tc>
              </a:tr>
              <a:tr h="371177">
                <a:tc>
                  <a:txBody>
                    <a:bodyPr/>
                    <a:lstStyle/>
                    <a:p>
                      <a:pPr>
                        <a:spcAft>
                          <a:spcPts val="0"/>
                        </a:spcAft>
                      </a:pPr>
                      <a:r>
                        <a:rPr lang="en-GB" sz="900" dirty="0" smtClean="0">
                          <a:effectLst/>
                        </a:rPr>
                        <a:t>HbA1</a:t>
                      </a:r>
                      <a:r>
                        <a:rPr lang="en-GB" sz="900" baseline="-25000" dirty="0" smtClean="0">
                          <a:effectLst/>
                        </a:rPr>
                        <a:t>c</a:t>
                      </a:r>
                      <a:r>
                        <a:rPr lang="en-GB" sz="900" dirty="0" smtClean="0">
                          <a:effectLst/>
                        </a:rPr>
                        <a:t> </a:t>
                      </a:r>
                    </a:p>
                    <a:p>
                      <a:pPr>
                        <a:spcAft>
                          <a:spcPts val="0"/>
                        </a:spcAft>
                      </a:pPr>
                      <a:r>
                        <a:rPr lang="en-GB" sz="900" u="sng" dirty="0" smtClean="0">
                          <a:effectLst/>
                        </a:rPr>
                        <a:t>&lt;</a:t>
                      </a:r>
                      <a:r>
                        <a:rPr lang="en-GB" sz="900" dirty="0" smtClean="0">
                          <a:effectLst/>
                        </a:rPr>
                        <a:t> 58 mmol/mol</a:t>
                      </a:r>
                      <a:endParaRPr lang="en-GB" sz="900" dirty="0">
                        <a:effectLst/>
                        <a:latin typeface="+mn-lt"/>
                        <a:ea typeface="Times New Roman"/>
                        <a:cs typeface="Times New Roman"/>
                      </a:endParaRPr>
                    </a:p>
                  </a:txBody>
                  <a:tcPr marL="65642" marR="65642" marT="0" marB="0" anchor="ctr"/>
                </a:tc>
                <a:tc>
                  <a:txBody>
                    <a:bodyPr/>
                    <a:lstStyle/>
                    <a:p>
                      <a:pPr algn="r" fontAlgn="ctr"/>
                      <a:r>
                        <a:rPr lang="en-GB" sz="1100" b="0" i="0" u="none" strike="noStrike">
                          <a:solidFill>
                            <a:srgbClr val="000000"/>
                          </a:solidFill>
                          <a:effectLst/>
                          <a:latin typeface="Calibri"/>
                        </a:rPr>
                        <a:t>28.1</a:t>
                      </a:r>
                    </a:p>
                  </a:txBody>
                  <a:tcPr marL="9525" marR="9525" marT="9525" marB="0" anchor="ctr"/>
                </a:tc>
                <a:tc>
                  <a:txBody>
                    <a:bodyPr/>
                    <a:lstStyle/>
                    <a:p>
                      <a:pPr algn="r" fontAlgn="ctr"/>
                      <a:r>
                        <a:rPr lang="en-GB" sz="1100" b="0" i="0" u="none" strike="noStrike" dirty="0">
                          <a:solidFill>
                            <a:srgbClr val="000000"/>
                          </a:solidFill>
                          <a:effectLst/>
                          <a:latin typeface="Calibri"/>
                        </a:rPr>
                        <a:t>27.0</a:t>
                      </a:r>
                    </a:p>
                  </a:txBody>
                  <a:tcPr marL="9525" marR="9525" marT="9525" marB="0" anchor="ctr"/>
                </a:tc>
                <a:tc>
                  <a:txBody>
                    <a:bodyPr/>
                    <a:lstStyle/>
                    <a:p>
                      <a:pPr algn="r" fontAlgn="ctr"/>
                      <a:r>
                        <a:rPr lang="en-GB" sz="1100" b="0" i="0" u="none" strike="noStrike">
                          <a:solidFill>
                            <a:srgbClr val="000000"/>
                          </a:solidFill>
                          <a:effectLst/>
                          <a:latin typeface="Calibri"/>
                        </a:rPr>
                        <a:t>27.2</a:t>
                      </a:r>
                    </a:p>
                  </a:txBody>
                  <a:tcPr marL="9525" marR="9525" marT="9525" marB="0" anchor="ctr"/>
                </a:tc>
                <a:tc>
                  <a:txBody>
                    <a:bodyPr/>
                    <a:lstStyle/>
                    <a:p>
                      <a:pPr algn="r" fontAlgn="ctr"/>
                      <a:r>
                        <a:rPr lang="en-GB" sz="1100" b="0" i="0" u="none" strike="noStrike">
                          <a:solidFill>
                            <a:srgbClr val="000000"/>
                          </a:solidFill>
                          <a:effectLst/>
                          <a:latin typeface="Calibri"/>
                        </a:rPr>
                        <a:t>29.4</a:t>
                      </a:r>
                    </a:p>
                  </a:txBody>
                  <a:tcPr marL="9525" marR="9525" marT="9525" marB="0" anchor="ctr"/>
                </a:tc>
                <a:tc>
                  <a:txBody>
                    <a:bodyPr/>
                    <a:lstStyle/>
                    <a:p>
                      <a:pPr algn="r" fontAlgn="ctr"/>
                      <a:r>
                        <a:rPr lang="en-GB" sz="1100" b="0" i="0" u="none" strike="noStrike">
                          <a:solidFill>
                            <a:srgbClr val="000000"/>
                          </a:solidFill>
                          <a:effectLst/>
                          <a:latin typeface="Calibri"/>
                        </a:rPr>
                        <a:t>29.9</a:t>
                      </a:r>
                    </a:p>
                  </a:txBody>
                  <a:tcPr marL="9525" marR="9525" marT="9525" marB="0" anchor="ctr"/>
                </a:tc>
                <a:tc>
                  <a:txBody>
                    <a:bodyPr/>
                    <a:lstStyle/>
                    <a:p>
                      <a:pPr algn="r" fontAlgn="ctr"/>
                      <a:r>
                        <a:rPr lang="en-GB" sz="1100" b="0" i="0" u="none" strike="noStrike" dirty="0">
                          <a:solidFill>
                            <a:srgbClr val="000000"/>
                          </a:solidFill>
                          <a:effectLst/>
                          <a:latin typeface="Calibri"/>
                        </a:rPr>
                        <a:t>29.2</a:t>
                      </a:r>
                    </a:p>
                  </a:txBody>
                  <a:tcPr marL="9525" marR="9525" marT="9525" marB="0" anchor="ctr"/>
                </a:tc>
                <a:tc>
                  <a:txBody>
                    <a:bodyPr/>
                    <a:lstStyle/>
                    <a:p>
                      <a:pPr algn="r" fontAlgn="ctr"/>
                      <a:r>
                        <a:rPr lang="en-GB" sz="1100" b="0" i="0" u="none" strike="noStrike" dirty="0">
                          <a:solidFill>
                            <a:srgbClr val="000000"/>
                          </a:solidFill>
                          <a:effectLst/>
                          <a:latin typeface="Calibri"/>
                        </a:rPr>
                        <a:t>66.5</a:t>
                      </a:r>
                    </a:p>
                  </a:txBody>
                  <a:tcPr marL="9525" marR="9525" marT="9525" marB="0" anchor="ctr"/>
                </a:tc>
                <a:tc>
                  <a:txBody>
                    <a:bodyPr/>
                    <a:lstStyle/>
                    <a:p>
                      <a:pPr algn="r" fontAlgn="ctr"/>
                      <a:r>
                        <a:rPr lang="en-GB" sz="1100" b="0" i="0" u="none" strike="noStrike" dirty="0">
                          <a:solidFill>
                            <a:srgbClr val="000000"/>
                          </a:solidFill>
                          <a:effectLst/>
                          <a:latin typeface="Calibri"/>
                        </a:rPr>
                        <a:t>65.8</a:t>
                      </a:r>
                    </a:p>
                  </a:txBody>
                  <a:tcPr marL="9525" marR="9525" marT="9525" marB="0" anchor="ctr"/>
                </a:tc>
                <a:tc>
                  <a:txBody>
                    <a:bodyPr/>
                    <a:lstStyle/>
                    <a:p>
                      <a:pPr algn="r" fontAlgn="ctr"/>
                      <a:r>
                        <a:rPr lang="en-GB" sz="1100" b="0" i="0" u="none" strike="noStrike">
                          <a:solidFill>
                            <a:srgbClr val="000000"/>
                          </a:solidFill>
                          <a:effectLst/>
                          <a:latin typeface="Calibri"/>
                        </a:rPr>
                        <a:t>64.9</a:t>
                      </a:r>
                    </a:p>
                  </a:txBody>
                  <a:tcPr marL="9525" marR="9525" marT="9525" marB="0" anchor="ctr"/>
                </a:tc>
                <a:tc>
                  <a:txBody>
                    <a:bodyPr/>
                    <a:lstStyle/>
                    <a:p>
                      <a:pPr algn="r" fontAlgn="ctr"/>
                      <a:r>
                        <a:rPr lang="en-GB" sz="1100" b="0" i="0" u="none" strike="noStrike">
                          <a:solidFill>
                            <a:srgbClr val="000000"/>
                          </a:solidFill>
                          <a:effectLst/>
                          <a:latin typeface="Calibri"/>
                        </a:rPr>
                        <a:t>66.8</a:t>
                      </a:r>
                    </a:p>
                  </a:txBody>
                  <a:tcPr marL="9525" marR="9525" marT="9525" marB="0" anchor="ctr"/>
                </a:tc>
                <a:tc>
                  <a:txBody>
                    <a:bodyPr/>
                    <a:lstStyle/>
                    <a:p>
                      <a:pPr algn="r" fontAlgn="ctr"/>
                      <a:r>
                        <a:rPr lang="en-GB" sz="1100" b="0" i="0" u="none" strike="noStrike">
                          <a:solidFill>
                            <a:srgbClr val="000000"/>
                          </a:solidFill>
                          <a:effectLst/>
                          <a:latin typeface="Calibri"/>
                        </a:rPr>
                        <a:t>66.1</a:t>
                      </a:r>
                    </a:p>
                  </a:txBody>
                  <a:tcPr marL="9525" marR="9525" marT="9525" marB="0" anchor="ctr"/>
                </a:tc>
                <a:tc>
                  <a:txBody>
                    <a:bodyPr/>
                    <a:lstStyle/>
                    <a:p>
                      <a:pPr algn="r" fontAlgn="ctr"/>
                      <a:r>
                        <a:rPr lang="en-GB" sz="1100" b="0" i="0" u="none" strike="noStrike" dirty="0">
                          <a:solidFill>
                            <a:srgbClr val="000000"/>
                          </a:solidFill>
                          <a:effectLst/>
                          <a:latin typeface="Calibri"/>
                        </a:rPr>
                        <a:t>65.7</a:t>
                      </a:r>
                    </a:p>
                  </a:txBody>
                  <a:tcPr marL="9525" marR="9525" marT="9525" marB="0" anchor="ctr"/>
                </a:tc>
              </a:tr>
              <a:tr h="371177">
                <a:tc>
                  <a:txBody>
                    <a:bodyPr/>
                    <a:lstStyle/>
                    <a:p>
                      <a:pPr>
                        <a:spcAft>
                          <a:spcPts val="0"/>
                        </a:spcAft>
                      </a:pPr>
                      <a:r>
                        <a:rPr lang="en-GB" sz="900" dirty="0" smtClean="0">
                          <a:effectLst/>
                        </a:rPr>
                        <a:t>Blood pressure</a:t>
                      </a:r>
                      <a:r>
                        <a:rPr lang="en-GB" sz="900" u="none" dirty="0" smtClean="0">
                          <a:effectLst/>
                        </a:rPr>
                        <a:t> </a:t>
                      </a:r>
                    </a:p>
                    <a:p>
                      <a:pPr>
                        <a:spcAft>
                          <a:spcPts val="0"/>
                        </a:spcAft>
                      </a:pPr>
                      <a:r>
                        <a:rPr lang="en-GB" sz="900" i="1" u="sng" dirty="0" smtClean="0">
                          <a:effectLst/>
                        </a:rPr>
                        <a:t>&lt;</a:t>
                      </a:r>
                      <a:r>
                        <a:rPr lang="en-GB" sz="900" u="sng" dirty="0" smtClean="0">
                          <a:effectLst/>
                        </a:rPr>
                        <a:t> </a:t>
                      </a:r>
                      <a:r>
                        <a:rPr lang="en-GB" sz="900" dirty="0" smtClean="0">
                          <a:effectLst/>
                        </a:rPr>
                        <a:t>140/80*</a:t>
                      </a:r>
                      <a:endParaRPr lang="en-GB" sz="900" dirty="0">
                        <a:effectLst/>
                        <a:latin typeface="Arial"/>
                        <a:ea typeface="Times New Roman"/>
                        <a:cs typeface="Times New Roman"/>
                      </a:endParaRPr>
                    </a:p>
                  </a:txBody>
                  <a:tcPr marL="65642" marR="65642" marT="0" marB="0" anchor="ctr"/>
                </a:tc>
                <a:tc>
                  <a:txBody>
                    <a:bodyPr/>
                    <a:lstStyle/>
                    <a:p>
                      <a:pPr algn="r" fontAlgn="ctr"/>
                      <a:r>
                        <a:rPr lang="en-GB" sz="1100" b="0" i="0" u="none" strike="noStrike">
                          <a:solidFill>
                            <a:srgbClr val="000000"/>
                          </a:solidFill>
                          <a:effectLst/>
                          <a:latin typeface="Calibri"/>
                        </a:rPr>
                        <a:t>68.8</a:t>
                      </a:r>
                    </a:p>
                  </a:txBody>
                  <a:tcPr marL="9525" marR="9525" marT="9525" marB="0" anchor="ctr"/>
                </a:tc>
                <a:tc>
                  <a:txBody>
                    <a:bodyPr/>
                    <a:lstStyle/>
                    <a:p>
                      <a:pPr algn="r" fontAlgn="ctr"/>
                      <a:r>
                        <a:rPr lang="en-GB" sz="1100" b="0" i="0" u="none" strike="noStrike">
                          <a:solidFill>
                            <a:srgbClr val="000000"/>
                          </a:solidFill>
                          <a:effectLst/>
                          <a:latin typeface="Calibri"/>
                        </a:rPr>
                        <a:t>72.2</a:t>
                      </a:r>
                    </a:p>
                  </a:txBody>
                  <a:tcPr marL="9525" marR="9525" marT="9525" marB="0" anchor="ctr"/>
                </a:tc>
                <a:tc>
                  <a:txBody>
                    <a:bodyPr/>
                    <a:lstStyle/>
                    <a:p>
                      <a:pPr algn="r" fontAlgn="ctr"/>
                      <a:r>
                        <a:rPr lang="en-GB" sz="1100" b="0" i="0" u="none" strike="noStrike">
                          <a:solidFill>
                            <a:srgbClr val="000000"/>
                          </a:solidFill>
                          <a:effectLst/>
                          <a:latin typeface="Calibri"/>
                        </a:rPr>
                        <a:t>73.4</a:t>
                      </a:r>
                    </a:p>
                  </a:txBody>
                  <a:tcPr marL="9525" marR="9525" marT="9525" marB="0" anchor="ctr"/>
                </a:tc>
                <a:tc>
                  <a:txBody>
                    <a:bodyPr/>
                    <a:lstStyle/>
                    <a:p>
                      <a:pPr algn="r" fontAlgn="ctr"/>
                      <a:r>
                        <a:rPr lang="en-GB" sz="1100" b="0" i="0" u="none" strike="noStrike" dirty="0">
                          <a:solidFill>
                            <a:srgbClr val="000000"/>
                          </a:solidFill>
                          <a:effectLst/>
                          <a:latin typeface="Calibri"/>
                        </a:rPr>
                        <a:t>76.4</a:t>
                      </a:r>
                    </a:p>
                  </a:txBody>
                  <a:tcPr marL="9525" marR="9525" marT="9525" marB="0" anchor="ctr"/>
                </a:tc>
                <a:tc>
                  <a:txBody>
                    <a:bodyPr/>
                    <a:lstStyle/>
                    <a:p>
                      <a:pPr algn="r" fontAlgn="ctr"/>
                      <a:r>
                        <a:rPr lang="en-GB" sz="1100" b="0" i="0" u="none" strike="noStrike">
                          <a:solidFill>
                            <a:srgbClr val="000000"/>
                          </a:solidFill>
                          <a:effectLst/>
                          <a:latin typeface="Calibri"/>
                        </a:rPr>
                        <a:t>76.4</a:t>
                      </a:r>
                    </a:p>
                  </a:txBody>
                  <a:tcPr marL="9525" marR="9525" marT="9525" marB="0" anchor="ctr"/>
                </a:tc>
                <a:tc>
                  <a:txBody>
                    <a:bodyPr/>
                    <a:lstStyle/>
                    <a:p>
                      <a:pPr algn="r" fontAlgn="ctr"/>
                      <a:r>
                        <a:rPr lang="en-GB" sz="1100" b="0" i="0" u="none" strike="noStrike" dirty="0">
                          <a:solidFill>
                            <a:srgbClr val="000000"/>
                          </a:solidFill>
                          <a:effectLst/>
                          <a:latin typeface="Calibri"/>
                        </a:rPr>
                        <a:t>74.2</a:t>
                      </a:r>
                    </a:p>
                  </a:txBody>
                  <a:tcPr marL="9525" marR="9525" marT="9525" marB="0" anchor="ctr"/>
                </a:tc>
                <a:tc>
                  <a:txBody>
                    <a:bodyPr/>
                    <a:lstStyle/>
                    <a:p>
                      <a:pPr algn="r" fontAlgn="ctr"/>
                      <a:r>
                        <a:rPr lang="en-GB" sz="1100" b="0" i="0" u="none" strike="noStrike">
                          <a:solidFill>
                            <a:srgbClr val="000000"/>
                          </a:solidFill>
                          <a:effectLst/>
                          <a:latin typeface="Calibri"/>
                        </a:rPr>
                        <a:t>61.4</a:t>
                      </a:r>
                    </a:p>
                  </a:txBody>
                  <a:tcPr marL="9525" marR="9525" marT="9525" marB="0" anchor="ctr"/>
                </a:tc>
                <a:tc>
                  <a:txBody>
                    <a:bodyPr/>
                    <a:lstStyle/>
                    <a:p>
                      <a:pPr algn="r" fontAlgn="ctr"/>
                      <a:r>
                        <a:rPr lang="en-GB" sz="1100" b="0" i="0" u="none" strike="noStrike">
                          <a:solidFill>
                            <a:srgbClr val="000000"/>
                          </a:solidFill>
                          <a:effectLst/>
                          <a:latin typeface="Calibri"/>
                        </a:rPr>
                        <a:t>66.6</a:t>
                      </a:r>
                    </a:p>
                  </a:txBody>
                  <a:tcPr marL="9525" marR="9525" marT="9525" marB="0" anchor="ctr"/>
                </a:tc>
                <a:tc>
                  <a:txBody>
                    <a:bodyPr/>
                    <a:lstStyle/>
                    <a:p>
                      <a:pPr algn="r" fontAlgn="ctr"/>
                      <a:r>
                        <a:rPr lang="en-GB" sz="1100" b="0" i="0" u="none" strike="noStrike">
                          <a:solidFill>
                            <a:srgbClr val="000000"/>
                          </a:solidFill>
                          <a:effectLst/>
                          <a:latin typeface="Calibri"/>
                        </a:rPr>
                        <a:t>68.6</a:t>
                      </a:r>
                    </a:p>
                  </a:txBody>
                  <a:tcPr marL="9525" marR="9525" marT="9525" marB="0" anchor="ctr"/>
                </a:tc>
                <a:tc>
                  <a:txBody>
                    <a:bodyPr/>
                    <a:lstStyle/>
                    <a:p>
                      <a:pPr algn="r" fontAlgn="ctr"/>
                      <a:r>
                        <a:rPr lang="en-GB" sz="1100" b="0" i="0" u="none" strike="noStrike">
                          <a:solidFill>
                            <a:srgbClr val="000000"/>
                          </a:solidFill>
                          <a:effectLst/>
                          <a:latin typeface="Calibri"/>
                        </a:rPr>
                        <a:t>73.6</a:t>
                      </a:r>
                    </a:p>
                  </a:txBody>
                  <a:tcPr marL="9525" marR="9525" marT="9525" marB="0" anchor="ctr"/>
                </a:tc>
                <a:tc>
                  <a:txBody>
                    <a:bodyPr/>
                    <a:lstStyle/>
                    <a:p>
                      <a:pPr algn="r" fontAlgn="ctr"/>
                      <a:r>
                        <a:rPr lang="en-GB" sz="1100" b="0" i="0" u="none" strike="noStrike">
                          <a:solidFill>
                            <a:srgbClr val="000000"/>
                          </a:solidFill>
                          <a:effectLst/>
                          <a:latin typeface="Calibri"/>
                        </a:rPr>
                        <a:t>74.2</a:t>
                      </a:r>
                    </a:p>
                  </a:txBody>
                  <a:tcPr marL="9525" marR="9525" marT="9525" marB="0" anchor="ctr"/>
                </a:tc>
                <a:tc>
                  <a:txBody>
                    <a:bodyPr/>
                    <a:lstStyle/>
                    <a:p>
                      <a:pPr algn="r" fontAlgn="ctr"/>
                      <a:r>
                        <a:rPr lang="en-GB" sz="1100" b="0" i="0" u="none" strike="noStrike" dirty="0">
                          <a:solidFill>
                            <a:srgbClr val="000000"/>
                          </a:solidFill>
                          <a:effectLst/>
                          <a:latin typeface="Calibri"/>
                        </a:rPr>
                        <a:t>73.6</a:t>
                      </a:r>
                    </a:p>
                  </a:txBody>
                  <a:tcPr marL="9525" marR="9525" marT="9525" marB="0" anchor="ctr"/>
                </a:tc>
              </a:tr>
              <a:tr h="371177">
                <a:tc>
                  <a:txBody>
                    <a:bodyPr/>
                    <a:lstStyle/>
                    <a:p>
                      <a:pPr>
                        <a:spcAft>
                          <a:spcPts val="0"/>
                        </a:spcAft>
                      </a:pPr>
                      <a:r>
                        <a:rPr lang="en-GB" sz="900" dirty="0" smtClean="0">
                          <a:effectLst/>
                        </a:rPr>
                        <a:t>Cholesterol </a:t>
                      </a:r>
                    </a:p>
                    <a:p>
                      <a:pPr>
                        <a:spcAft>
                          <a:spcPts val="0"/>
                        </a:spcAft>
                      </a:pPr>
                      <a:r>
                        <a:rPr lang="en-GB" sz="900" baseline="0" dirty="0" smtClean="0">
                          <a:effectLst/>
                        </a:rPr>
                        <a:t>&lt; 5mmol/L</a:t>
                      </a:r>
                      <a:endParaRPr lang="en-GB" sz="900" dirty="0">
                        <a:effectLst/>
                        <a:latin typeface="+mn-lt"/>
                        <a:ea typeface="Times New Roman"/>
                        <a:cs typeface="Times New Roman"/>
                      </a:endParaRPr>
                    </a:p>
                  </a:txBody>
                  <a:tcPr marL="65642" marR="65642" marT="0" marB="0" anchor="ctr"/>
                </a:tc>
                <a:tc>
                  <a:txBody>
                    <a:bodyPr/>
                    <a:lstStyle/>
                    <a:p>
                      <a:pPr algn="r" fontAlgn="ctr"/>
                      <a:r>
                        <a:rPr lang="en-GB" sz="1100" b="0" i="0" u="none" strike="noStrike">
                          <a:solidFill>
                            <a:srgbClr val="000000"/>
                          </a:solidFill>
                          <a:effectLst/>
                          <a:latin typeface="Calibri"/>
                        </a:rPr>
                        <a:t>72.0</a:t>
                      </a:r>
                    </a:p>
                  </a:txBody>
                  <a:tcPr marL="9525" marR="9525" marT="9525" marB="0" anchor="ctr"/>
                </a:tc>
                <a:tc>
                  <a:txBody>
                    <a:bodyPr/>
                    <a:lstStyle/>
                    <a:p>
                      <a:pPr algn="r" fontAlgn="ctr"/>
                      <a:r>
                        <a:rPr lang="en-GB" sz="1100" b="0" i="0" u="none" strike="noStrike">
                          <a:solidFill>
                            <a:srgbClr val="000000"/>
                          </a:solidFill>
                          <a:effectLst/>
                          <a:latin typeface="Calibri"/>
                        </a:rPr>
                        <a:t>71.1</a:t>
                      </a:r>
                    </a:p>
                  </a:txBody>
                  <a:tcPr marL="9525" marR="9525" marT="9525" marB="0" anchor="ctr"/>
                </a:tc>
                <a:tc>
                  <a:txBody>
                    <a:bodyPr/>
                    <a:lstStyle/>
                    <a:p>
                      <a:pPr algn="r" fontAlgn="ctr"/>
                      <a:r>
                        <a:rPr lang="en-GB" sz="1100" b="0" i="0" u="none" strike="noStrike">
                          <a:solidFill>
                            <a:srgbClr val="000000"/>
                          </a:solidFill>
                          <a:effectLst/>
                          <a:latin typeface="Calibri"/>
                        </a:rPr>
                        <a:t>70.2</a:t>
                      </a:r>
                    </a:p>
                  </a:txBody>
                  <a:tcPr marL="9525" marR="9525" marT="9525" marB="0" anchor="ctr"/>
                </a:tc>
                <a:tc>
                  <a:txBody>
                    <a:bodyPr/>
                    <a:lstStyle/>
                    <a:p>
                      <a:pPr algn="r" fontAlgn="ctr"/>
                      <a:r>
                        <a:rPr lang="en-GB" sz="1100" b="0" i="0" u="none" strike="noStrike">
                          <a:solidFill>
                            <a:srgbClr val="000000"/>
                          </a:solidFill>
                          <a:effectLst/>
                          <a:latin typeface="Calibri"/>
                        </a:rPr>
                        <a:t>71.5</a:t>
                      </a:r>
                    </a:p>
                  </a:txBody>
                  <a:tcPr marL="9525" marR="9525" marT="9525" marB="0" anchor="ctr"/>
                </a:tc>
                <a:tc>
                  <a:txBody>
                    <a:bodyPr/>
                    <a:lstStyle/>
                    <a:p>
                      <a:pPr algn="r" fontAlgn="ctr"/>
                      <a:r>
                        <a:rPr lang="en-GB" sz="1100" b="0" i="0" u="none" strike="noStrike">
                          <a:solidFill>
                            <a:srgbClr val="000000"/>
                          </a:solidFill>
                          <a:effectLst/>
                          <a:latin typeface="Calibri"/>
                        </a:rPr>
                        <a:t>71.3</a:t>
                      </a:r>
                    </a:p>
                  </a:txBody>
                  <a:tcPr marL="9525" marR="9525" marT="9525" marB="0" anchor="ctr"/>
                </a:tc>
                <a:tc>
                  <a:txBody>
                    <a:bodyPr/>
                    <a:lstStyle/>
                    <a:p>
                      <a:pPr algn="r" fontAlgn="ctr"/>
                      <a:r>
                        <a:rPr lang="en-GB" sz="1100" b="0" i="0" u="none" strike="noStrike" dirty="0">
                          <a:solidFill>
                            <a:srgbClr val="000000"/>
                          </a:solidFill>
                          <a:effectLst/>
                          <a:latin typeface="Calibri"/>
                        </a:rPr>
                        <a:t>70.8</a:t>
                      </a:r>
                    </a:p>
                  </a:txBody>
                  <a:tcPr marL="9525" marR="9525" marT="9525" marB="0" anchor="ctr"/>
                </a:tc>
                <a:tc>
                  <a:txBody>
                    <a:bodyPr/>
                    <a:lstStyle/>
                    <a:p>
                      <a:pPr algn="r" fontAlgn="ctr"/>
                      <a:r>
                        <a:rPr lang="en-GB" sz="1100" b="0" i="0" u="none" strike="noStrike">
                          <a:solidFill>
                            <a:srgbClr val="000000"/>
                          </a:solidFill>
                          <a:effectLst/>
                          <a:latin typeface="Calibri"/>
                        </a:rPr>
                        <a:t>78.0</a:t>
                      </a:r>
                    </a:p>
                  </a:txBody>
                  <a:tcPr marL="9525" marR="9525" marT="9525" marB="0" anchor="ctr"/>
                </a:tc>
                <a:tc>
                  <a:txBody>
                    <a:bodyPr/>
                    <a:lstStyle/>
                    <a:p>
                      <a:pPr algn="r" fontAlgn="ctr"/>
                      <a:r>
                        <a:rPr lang="en-GB" sz="1100" b="0" i="0" u="none" strike="noStrike" dirty="0">
                          <a:solidFill>
                            <a:srgbClr val="000000"/>
                          </a:solidFill>
                          <a:effectLst/>
                          <a:latin typeface="Calibri"/>
                        </a:rPr>
                        <a:t>77.4</a:t>
                      </a:r>
                    </a:p>
                  </a:txBody>
                  <a:tcPr marL="9525" marR="9525" marT="9525" marB="0" anchor="ctr"/>
                </a:tc>
                <a:tc>
                  <a:txBody>
                    <a:bodyPr/>
                    <a:lstStyle/>
                    <a:p>
                      <a:pPr algn="r" fontAlgn="ctr"/>
                      <a:r>
                        <a:rPr lang="en-GB" sz="1100" b="0" i="0" u="none" strike="noStrike">
                          <a:solidFill>
                            <a:srgbClr val="000000"/>
                          </a:solidFill>
                          <a:effectLst/>
                          <a:latin typeface="Calibri"/>
                        </a:rPr>
                        <a:t>76.7</a:t>
                      </a:r>
                    </a:p>
                  </a:txBody>
                  <a:tcPr marL="9525" marR="9525" marT="9525" marB="0" anchor="ctr"/>
                </a:tc>
                <a:tc>
                  <a:txBody>
                    <a:bodyPr/>
                    <a:lstStyle/>
                    <a:p>
                      <a:pPr algn="r" fontAlgn="ctr"/>
                      <a:r>
                        <a:rPr lang="en-GB" sz="1100" b="0" i="0" u="none" strike="noStrike">
                          <a:solidFill>
                            <a:srgbClr val="000000"/>
                          </a:solidFill>
                          <a:effectLst/>
                          <a:latin typeface="Calibri"/>
                        </a:rPr>
                        <a:t>77.8</a:t>
                      </a:r>
                    </a:p>
                  </a:txBody>
                  <a:tcPr marL="9525" marR="9525" marT="9525" marB="0" anchor="ctr"/>
                </a:tc>
                <a:tc>
                  <a:txBody>
                    <a:bodyPr/>
                    <a:lstStyle/>
                    <a:p>
                      <a:pPr algn="r" fontAlgn="ctr"/>
                      <a:r>
                        <a:rPr lang="en-GB" sz="1100" b="0" i="0" u="none" strike="noStrike">
                          <a:solidFill>
                            <a:srgbClr val="000000"/>
                          </a:solidFill>
                          <a:effectLst/>
                          <a:latin typeface="Calibri"/>
                        </a:rPr>
                        <a:t>77.5</a:t>
                      </a:r>
                    </a:p>
                  </a:txBody>
                  <a:tcPr marL="9525" marR="9525" marT="9525" marB="0" anchor="ctr"/>
                </a:tc>
                <a:tc>
                  <a:txBody>
                    <a:bodyPr/>
                    <a:lstStyle/>
                    <a:p>
                      <a:pPr algn="r" fontAlgn="ctr"/>
                      <a:r>
                        <a:rPr lang="en-GB" sz="1100" b="0" i="0" u="none" strike="noStrike" dirty="0">
                          <a:solidFill>
                            <a:srgbClr val="000000"/>
                          </a:solidFill>
                          <a:effectLst/>
                          <a:latin typeface="Calibri"/>
                        </a:rPr>
                        <a:t>77.1</a:t>
                      </a:r>
                    </a:p>
                  </a:txBody>
                  <a:tcPr marL="9525" marR="9525" marT="9525" marB="0" anchor="ctr"/>
                </a:tc>
              </a:tr>
              <a:tr h="379654">
                <a:tc>
                  <a:txBody>
                    <a:bodyPr/>
                    <a:lstStyle/>
                    <a:p>
                      <a:pPr>
                        <a:spcAft>
                          <a:spcPts val="0"/>
                        </a:spcAft>
                      </a:pPr>
                      <a:r>
                        <a:rPr lang="en-GB" sz="900" dirty="0" smtClean="0">
                          <a:effectLst/>
                        </a:rPr>
                        <a:t>Meeting al</a:t>
                      </a:r>
                      <a:r>
                        <a:rPr lang="en-GB" sz="900" baseline="0" dirty="0" smtClean="0">
                          <a:effectLst/>
                        </a:rPr>
                        <a:t>l three treatment targets</a:t>
                      </a:r>
                      <a:endParaRPr lang="en-GB" sz="900" dirty="0">
                        <a:effectLst/>
                        <a:latin typeface="Arial"/>
                        <a:ea typeface="Times New Roman"/>
                        <a:cs typeface="Times New Roman"/>
                      </a:endParaRPr>
                    </a:p>
                  </a:txBody>
                  <a:tcPr marL="65642" marR="65642" marT="0" marB="0" anchor="ctr"/>
                </a:tc>
                <a:tc>
                  <a:txBody>
                    <a:bodyPr/>
                    <a:lstStyle/>
                    <a:p>
                      <a:pPr algn="r" fontAlgn="ctr"/>
                      <a:r>
                        <a:rPr lang="en-GB" sz="1100" b="1" i="0" u="none" strike="noStrike">
                          <a:solidFill>
                            <a:srgbClr val="000000"/>
                          </a:solidFill>
                          <a:effectLst/>
                          <a:latin typeface="Calibri"/>
                        </a:rPr>
                        <a:t>16.5</a:t>
                      </a:r>
                    </a:p>
                  </a:txBody>
                  <a:tcPr marL="9525" marR="9525" marT="9525" marB="0" anchor="ctr"/>
                </a:tc>
                <a:tc>
                  <a:txBody>
                    <a:bodyPr/>
                    <a:lstStyle/>
                    <a:p>
                      <a:pPr algn="r" fontAlgn="ctr"/>
                      <a:r>
                        <a:rPr lang="en-GB" sz="1100" b="1" i="0" u="none" strike="noStrike">
                          <a:solidFill>
                            <a:srgbClr val="000000"/>
                          </a:solidFill>
                          <a:effectLst/>
                          <a:latin typeface="Calibri"/>
                        </a:rPr>
                        <a:t>16.5</a:t>
                      </a:r>
                    </a:p>
                  </a:txBody>
                  <a:tcPr marL="9525" marR="9525" marT="9525" marB="0" anchor="ctr"/>
                </a:tc>
                <a:tc>
                  <a:txBody>
                    <a:bodyPr/>
                    <a:lstStyle/>
                    <a:p>
                      <a:pPr algn="r" fontAlgn="ctr"/>
                      <a:r>
                        <a:rPr lang="en-GB" sz="1100" b="1" i="0" u="none" strike="noStrike">
                          <a:solidFill>
                            <a:srgbClr val="000000"/>
                          </a:solidFill>
                          <a:effectLst/>
                          <a:latin typeface="Calibri"/>
                        </a:rPr>
                        <a:t>16.1</a:t>
                      </a:r>
                    </a:p>
                  </a:txBody>
                  <a:tcPr marL="9525" marR="9525" marT="9525" marB="0" anchor="ctr"/>
                </a:tc>
                <a:tc>
                  <a:txBody>
                    <a:bodyPr/>
                    <a:lstStyle/>
                    <a:p>
                      <a:pPr algn="r" fontAlgn="ctr"/>
                      <a:r>
                        <a:rPr lang="en-GB" sz="1100" b="1" i="0" u="none" strike="noStrike">
                          <a:solidFill>
                            <a:srgbClr val="000000"/>
                          </a:solidFill>
                          <a:effectLst/>
                          <a:latin typeface="Calibri"/>
                        </a:rPr>
                        <a:t>18.6</a:t>
                      </a:r>
                    </a:p>
                  </a:txBody>
                  <a:tcPr marL="9525" marR="9525" marT="9525" marB="0" anchor="ctr"/>
                </a:tc>
                <a:tc>
                  <a:txBody>
                    <a:bodyPr/>
                    <a:lstStyle/>
                    <a:p>
                      <a:pPr algn="r" fontAlgn="ctr"/>
                      <a:r>
                        <a:rPr lang="en-GB" sz="1100" b="1" i="0" u="none" strike="noStrike">
                          <a:solidFill>
                            <a:srgbClr val="000000"/>
                          </a:solidFill>
                          <a:effectLst/>
                          <a:latin typeface="Calibri"/>
                        </a:rPr>
                        <a:t>18.9</a:t>
                      </a:r>
                    </a:p>
                  </a:txBody>
                  <a:tcPr marL="9525" marR="9525" marT="9525" marB="0" anchor="ctr"/>
                </a:tc>
                <a:tc>
                  <a:txBody>
                    <a:bodyPr/>
                    <a:lstStyle/>
                    <a:p>
                      <a:pPr algn="r" fontAlgn="ctr"/>
                      <a:r>
                        <a:rPr lang="en-GB" sz="1100" b="1" i="0" u="none" strike="noStrike" dirty="0">
                          <a:solidFill>
                            <a:srgbClr val="000000"/>
                          </a:solidFill>
                          <a:effectLst/>
                          <a:latin typeface="Calibri"/>
                        </a:rPr>
                        <a:t>18.1</a:t>
                      </a:r>
                    </a:p>
                  </a:txBody>
                  <a:tcPr marL="9525" marR="9525" marT="9525" marB="0" anchor="ctr"/>
                </a:tc>
                <a:tc>
                  <a:txBody>
                    <a:bodyPr/>
                    <a:lstStyle/>
                    <a:p>
                      <a:pPr algn="r" fontAlgn="ctr"/>
                      <a:r>
                        <a:rPr lang="en-GB" sz="1100" b="1" i="0" u="none" strike="noStrike" dirty="0">
                          <a:solidFill>
                            <a:srgbClr val="000000"/>
                          </a:solidFill>
                          <a:effectLst/>
                          <a:latin typeface="Calibri"/>
                        </a:rPr>
                        <a:t>35.1</a:t>
                      </a:r>
                    </a:p>
                  </a:txBody>
                  <a:tcPr marL="9525" marR="9525" marT="9525" marB="0" anchor="ctr"/>
                </a:tc>
                <a:tc>
                  <a:txBody>
                    <a:bodyPr/>
                    <a:lstStyle/>
                    <a:p>
                      <a:pPr algn="r" fontAlgn="ctr"/>
                      <a:r>
                        <a:rPr lang="en-GB" sz="1100" b="1" i="0" u="none" strike="noStrike">
                          <a:solidFill>
                            <a:srgbClr val="000000"/>
                          </a:solidFill>
                          <a:effectLst/>
                          <a:latin typeface="Calibri"/>
                        </a:rPr>
                        <a:t>37.4</a:t>
                      </a:r>
                    </a:p>
                  </a:txBody>
                  <a:tcPr marL="9525" marR="9525" marT="9525" marB="0" anchor="ctr"/>
                </a:tc>
                <a:tc>
                  <a:txBody>
                    <a:bodyPr/>
                    <a:lstStyle/>
                    <a:p>
                      <a:pPr algn="r" fontAlgn="ctr"/>
                      <a:r>
                        <a:rPr lang="en-GB" sz="1100" b="1" i="0" u="none" strike="noStrike">
                          <a:solidFill>
                            <a:srgbClr val="000000"/>
                          </a:solidFill>
                          <a:effectLst/>
                          <a:latin typeface="Calibri"/>
                        </a:rPr>
                        <a:t>37.3</a:t>
                      </a:r>
                    </a:p>
                  </a:txBody>
                  <a:tcPr marL="9525" marR="9525" marT="9525" marB="0" anchor="ctr"/>
                </a:tc>
                <a:tc>
                  <a:txBody>
                    <a:bodyPr/>
                    <a:lstStyle/>
                    <a:p>
                      <a:pPr algn="r" fontAlgn="ctr"/>
                      <a:r>
                        <a:rPr lang="en-GB" sz="1100" b="1" i="0" u="none" strike="noStrike">
                          <a:solidFill>
                            <a:srgbClr val="000000"/>
                          </a:solidFill>
                          <a:effectLst/>
                          <a:latin typeface="Calibri"/>
                        </a:rPr>
                        <a:t>41.4</a:t>
                      </a:r>
                    </a:p>
                  </a:txBody>
                  <a:tcPr marL="9525" marR="9525" marT="9525" marB="0" anchor="ctr"/>
                </a:tc>
                <a:tc>
                  <a:txBody>
                    <a:bodyPr/>
                    <a:lstStyle/>
                    <a:p>
                      <a:pPr algn="r" fontAlgn="ctr"/>
                      <a:r>
                        <a:rPr lang="en-GB" sz="1100" b="1" i="0" u="none" strike="noStrike">
                          <a:solidFill>
                            <a:srgbClr val="000000"/>
                          </a:solidFill>
                          <a:effectLst/>
                          <a:latin typeface="Calibri"/>
                        </a:rPr>
                        <a:t>41.0</a:t>
                      </a:r>
                    </a:p>
                  </a:txBody>
                  <a:tcPr marL="9525" marR="9525" marT="9525" marB="0" anchor="ctr"/>
                </a:tc>
                <a:tc>
                  <a:txBody>
                    <a:bodyPr/>
                    <a:lstStyle/>
                    <a:p>
                      <a:pPr algn="r" fontAlgn="ctr"/>
                      <a:r>
                        <a:rPr lang="en-GB" sz="1100" b="1" i="0" u="none" strike="noStrike" dirty="0">
                          <a:solidFill>
                            <a:srgbClr val="000000"/>
                          </a:solidFill>
                          <a:effectLst/>
                          <a:latin typeface="Calibri"/>
                        </a:rPr>
                        <a:t>40.2</a:t>
                      </a:r>
                    </a:p>
                  </a:txBody>
                  <a:tcPr marL="9525" marR="9525" marT="9525" marB="0" anchor="ctr"/>
                </a:tc>
              </a:tr>
            </a:tbl>
          </a:graphicData>
        </a:graphic>
      </p:graphicFrame>
      <p:sp>
        <p:nvSpPr>
          <p:cNvPr id="8" name="TextBox 7"/>
          <p:cNvSpPr txBox="1"/>
          <p:nvPr/>
        </p:nvSpPr>
        <p:spPr>
          <a:xfrm>
            <a:off x="251520" y="6453336"/>
            <a:ext cx="6624736" cy="215444"/>
          </a:xfrm>
          <a:prstGeom prst="rect">
            <a:avLst/>
          </a:prstGeom>
          <a:noFill/>
        </p:spPr>
        <p:txBody>
          <a:bodyPr wrap="square" rtlCol="0">
            <a:spAutoFit/>
          </a:bodyPr>
          <a:lstStyle/>
          <a:p>
            <a:r>
              <a:rPr lang="en-GB" sz="800" dirty="0" smtClean="0"/>
              <a:t>3,4. Please see full list of footnotes in the definitions and footnote section</a:t>
            </a:r>
            <a:endParaRPr lang="en-GB" sz="800" dirty="0"/>
          </a:p>
        </p:txBody>
      </p:sp>
    </p:spTree>
    <p:extLst>
      <p:ext uri="{BB962C8B-B14F-4D97-AF65-F5344CB8AC3E}">
        <p14:creationId xmlns:p14="http://schemas.microsoft.com/office/powerpoint/2010/main" val="368427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Treatment Target – By </a:t>
            </a:r>
            <a:r>
              <a:rPr lang="en-GB" sz="3300" dirty="0"/>
              <a:t>A</a:t>
            </a:r>
            <a:r>
              <a:rPr lang="en-GB" sz="3300" dirty="0" smtClean="0"/>
              <a:t>ge</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marL="0" indent="0">
              <a:buNone/>
            </a:pPr>
            <a:r>
              <a:rPr lang="en-GB" sz="1600" dirty="0"/>
              <a:t>Younger people with either Type 1 or Type 2 </a:t>
            </a:r>
            <a:r>
              <a:rPr lang="en-GB" sz="1600" dirty="0" smtClean="0"/>
              <a:t>and other diabetes </a:t>
            </a:r>
            <a:r>
              <a:rPr lang="en-GB" sz="1600" dirty="0"/>
              <a:t>are less likely to </a:t>
            </a:r>
            <a:r>
              <a:rPr lang="en-GB" sz="1600" dirty="0" smtClean="0"/>
              <a:t>achieve all three treatment targets </a:t>
            </a:r>
            <a:r>
              <a:rPr lang="en-GB" sz="1600" dirty="0"/>
              <a:t>than their older </a:t>
            </a:r>
            <a:r>
              <a:rPr lang="en-GB" sz="1600" dirty="0" smtClean="0"/>
              <a:t>counterparts. </a:t>
            </a:r>
            <a:r>
              <a:rPr lang="en-GB" sz="1600" dirty="0"/>
              <a:t>T</a:t>
            </a:r>
            <a:r>
              <a:rPr lang="en-GB" sz="1600" dirty="0" smtClean="0"/>
              <a:t>his </a:t>
            </a:r>
            <a:r>
              <a:rPr lang="en-GB" sz="1600" dirty="0"/>
              <a:t>is primarily due </a:t>
            </a:r>
            <a:r>
              <a:rPr lang="en-GB" sz="1600" dirty="0" smtClean="0"/>
              <a:t>to poorer glucose and cholesterol control in those aged under 65 years.</a:t>
            </a:r>
          </a:p>
        </p:txBody>
      </p:sp>
      <p:sp>
        <p:nvSpPr>
          <p:cNvPr id="2" name="Slide Number Placeholder 1"/>
          <p:cNvSpPr>
            <a:spLocks noGrp="1"/>
          </p:cNvSpPr>
          <p:nvPr>
            <p:ph type="sldNum" sz="quarter" idx="12"/>
          </p:nvPr>
        </p:nvSpPr>
        <p:spPr/>
        <p:txBody>
          <a:bodyPr/>
          <a:lstStyle/>
          <a:p>
            <a:fld id="{4F2E129E-16B7-480B-972E-C025DBFD1D53}" type="slidenum">
              <a:rPr lang="en-GB" smtClean="0"/>
              <a:pPr/>
              <a:t>28</a:t>
            </a:fld>
            <a:endParaRPr lang="en-GB" dirty="0"/>
          </a:p>
        </p:txBody>
      </p:sp>
      <p:sp>
        <p:nvSpPr>
          <p:cNvPr id="6" name="Rectangle 5"/>
          <p:cNvSpPr/>
          <p:nvPr/>
        </p:nvSpPr>
        <p:spPr>
          <a:xfrm>
            <a:off x="179512" y="2644169"/>
            <a:ext cx="8784976" cy="815608"/>
          </a:xfrm>
          <a:prstGeom prst="rect">
            <a:avLst/>
          </a:prstGeom>
        </p:spPr>
        <p:txBody>
          <a:bodyPr wrap="square">
            <a:spAutoFit/>
          </a:bodyPr>
          <a:lstStyle/>
          <a:p>
            <a:r>
              <a:rPr lang="en-GB" b="1" dirty="0" smtClean="0">
                <a:solidFill>
                  <a:schemeClr val="accent1"/>
                </a:solidFill>
              </a:rPr>
              <a:t>Figure 9: Percentage of all people with diabetes achieving all three treatment targets by age and diabetes type, 2015-2016</a:t>
            </a:r>
            <a:endParaRPr lang="en-GB" b="1" dirty="0">
              <a:solidFill>
                <a:schemeClr val="accent1"/>
              </a:solidFill>
            </a:endParaRPr>
          </a:p>
          <a:p>
            <a:pPr algn="r"/>
            <a:r>
              <a:rPr lang="en-GB" sz="1100" b="1" dirty="0">
                <a:solidFill>
                  <a:schemeClr val="accent1"/>
                </a:solidFill>
              </a:rPr>
              <a:t>England and Wales</a:t>
            </a:r>
          </a:p>
        </p:txBody>
      </p:sp>
      <p:graphicFrame>
        <p:nvGraphicFramePr>
          <p:cNvPr id="10" name="Chart 9"/>
          <p:cNvGraphicFramePr>
            <a:graphicFrameLocks/>
          </p:cNvGraphicFramePr>
          <p:nvPr>
            <p:extLst>
              <p:ext uri="{D42A27DB-BD31-4B8C-83A1-F6EECF244321}">
                <p14:modId xmlns:p14="http://schemas.microsoft.com/office/powerpoint/2010/main" val="3054334298"/>
              </p:ext>
            </p:extLst>
          </p:nvPr>
        </p:nvGraphicFramePr>
        <p:xfrm>
          <a:off x="287524" y="3356992"/>
          <a:ext cx="7956884" cy="26464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5536" y="6080085"/>
            <a:ext cx="8352928" cy="261610"/>
          </a:xfrm>
          <a:prstGeom prst="rect">
            <a:avLst/>
          </a:prstGeom>
          <a:noFill/>
        </p:spPr>
        <p:txBody>
          <a:bodyPr wrap="square" rtlCol="0">
            <a:spAutoFit/>
          </a:bodyPr>
          <a:lstStyle/>
          <a:p>
            <a:r>
              <a:rPr lang="en-GB" sz="1100" dirty="0" smtClean="0"/>
              <a:t>Please see the </a:t>
            </a:r>
            <a:r>
              <a:rPr lang="en-GB" sz="1100" dirty="0" smtClean="0">
                <a:hlinkClick r:id="rId4"/>
              </a:rPr>
              <a:t>supporting information </a:t>
            </a:r>
            <a:r>
              <a:rPr lang="en-GB" sz="1100" dirty="0" smtClean="0"/>
              <a:t>for charts showing this information for each of the targets separately</a:t>
            </a:r>
            <a:endParaRPr lang="en-GB" sz="1100" dirty="0"/>
          </a:p>
        </p:txBody>
      </p:sp>
    </p:spTree>
    <p:extLst>
      <p:ext uri="{BB962C8B-B14F-4D97-AF65-F5344CB8AC3E}">
        <p14:creationId xmlns:p14="http://schemas.microsoft.com/office/powerpoint/2010/main" val="3819409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Treatment Targets – Learning disability</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marL="0" indent="0">
              <a:buNone/>
            </a:pPr>
            <a:r>
              <a:rPr lang="en-GB" sz="1600" dirty="0" smtClean="0"/>
              <a:t>People with a learning disability who have either Type 1 or Type 2 diabetes are more likely to achieve their treatment targets than their peers.</a:t>
            </a:r>
          </a:p>
        </p:txBody>
      </p:sp>
      <p:sp>
        <p:nvSpPr>
          <p:cNvPr id="2" name="Slide Number Placeholder 1"/>
          <p:cNvSpPr>
            <a:spLocks noGrp="1"/>
          </p:cNvSpPr>
          <p:nvPr>
            <p:ph type="sldNum" sz="quarter" idx="12"/>
          </p:nvPr>
        </p:nvSpPr>
        <p:spPr/>
        <p:txBody>
          <a:bodyPr/>
          <a:lstStyle/>
          <a:p>
            <a:fld id="{4F2E129E-16B7-480B-972E-C025DBFD1D53}" type="slidenum">
              <a:rPr lang="en-GB" smtClean="0"/>
              <a:pPr/>
              <a:t>29</a:t>
            </a:fld>
            <a:endParaRPr lang="en-GB" dirty="0"/>
          </a:p>
        </p:txBody>
      </p:sp>
      <p:sp>
        <p:nvSpPr>
          <p:cNvPr id="6" name="Rectangle 5"/>
          <p:cNvSpPr/>
          <p:nvPr/>
        </p:nvSpPr>
        <p:spPr>
          <a:xfrm>
            <a:off x="179512" y="2420888"/>
            <a:ext cx="8784976" cy="1092607"/>
          </a:xfrm>
          <a:prstGeom prst="rect">
            <a:avLst/>
          </a:prstGeom>
        </p:spPr>
        <p:txBody>
          <a:bodyPr wrap="square">
            <a:spAutoFit/>
          </a:bodyPr>
          <a:lstStyle/>
          <a:p>
            <a:r>
              <a:rPr lang="en-GB" b="1" dirty="0" smtClean="0">
                <a:solidFill>
                  <a:schemeClr val="accent1"/>
                </a:solidFill>
              </a:rPr>
              <a:t>Figure 10: Percentage of all people with diabetes achieving all three treatment targets by diabetes type, and </a:t>
            </a:r>
            <a:r>
              <a:rPr lang="en-GB" b="1" dirty="0">
                <a:solidFill>
                  <a:schemeClr val="accent1"/>
                </a:solidFill>
              </a:rPr>
              <a:t>l</a:t>
            </a:r>
            <a:r>
              <a:rPr lang="en-GB" b="1" dirty="0" smtClean="0">
                <a:solidFill>
                  <a:schemeClr val="accent1"/>
                </a:solidFill>
              </a:rPr>
              <a:t>earning </a:t>
            </a:r>
            <a:r>
              <a:rPr lang="en-GB" b="1" dirty="0">
                <a:solidFill>
                  <a:schemeClr val="accent1"/>
                </a:solidFill>
              </a:rPr>
              <a:t>disability, standardised by age and sex, 2015-2016</a:t>
            </a:r>
          </a:p>
          <a:p>
            <a:pPr algn="r"/>
            <a:r>
              <a:rPr lang="en-GB" sz="1100" b="1" dirty="0" smtClean="0">
                <a:solidFill>
                  <a:schemeClr val="accent1"/>
                </a:solidFill>
              </a:rPr>
              <a:t>England </a:t>
            </a:r>
            <a:r>
              <a:rPr lang="en-GB" sz="1100" b="1" dirty="0">
                <a:solidFill>
                  <a:schemeClr val="accent1"/>
                </a:solidFill>
              </a:rPr>
              <a:t>and Wales</a:t>
            </a:r>
          </a:p>
        </p:txBody>
      </p:sp>
      <p:sp>
        <p:nvSpPr>
          <p:cNvPr id="4" name="Rectangle 3"/>
          <p:cNvSpPr/>
          <p:nvPr/>
        </p:nvSpPr>
        <p:spPr>
          <a:xfrm>
            <a:off x="287524" y="6021288"/>
            <a:ext cx="8460940" cy="246221"/>
          </a:xfrm>
          <a:prstGeom prst="rect">
            <a:avLst/>
          </a:prstGeom>
        </p:spPr>
        <p:txBody>
          <a:bodyPr wrap="square">
            <a:spAutoFit/>
          </a:bodyPr>
          <a:lstStyle/>
          <a:p>
            <a:r>
              <a:rPr lang="en-GB" sz="1000" dirty="0"/>
              <a:t>* </a:t>
            </a:r>
            <a:r>
              <a:rPr lang="en-GB" sz="1000" dirty="0" smtClean="0"/>
              <a:t>For more information for those people with diabetes with a learning disability, please see supplementary slides found </a:t>
            </a:r>
            <a:r>
              <a:rPr lang="en-GB" sz="1000" dirty="0" smtClean="0">
                <a:hlinkClick r:id="rId3"/>
              </a:rPr>
              <a:t>here</a:t>
            </a:r>
            <a:endParaRPr lang="en-GB" sz="1000" dirty="0"/>
          </a:p>
        </p:txBody>
      </p:sp>
      <p:graphicFrame>
        <p:nvGraphicFramePr>
          <p:cNvPr id="10" name="Chart 9"/>
          <p:cNvGraphicFramePr>
            <a:graphicFrameLocks/>
          </p:cNvGraphicFramePr>
          <p:nvPr>
            <p:extLst>
              <p:ext uri="{D42A27DB-BD31-4B8C-83A1-F6EECF244321}">
                <p14:modId xmlns:p14="http://schemas.microsoft.com/office/powerpoint/2010/main" val="2968633001"/>
              </p:ext>
            </p:extLst>
          </p:nvPr>
        </p:nvGraphicFramePr>
        <p:xfrm>
          <a:off x="179513" y="3278088"/>
          <a:ext cx="698477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6971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632000" cy="706091"/>
          </a:xfrm>
        </p:spPr>
        <p:txBody>
          <a:bodyPr>
            <a:normAutofit/>
          </a:bodyPr>
          <a:lstStyle/>
          <a:p>
            <a:r>
              <a:rPr lang="en-GB" sz="3300" dirty="0" smtClean="0"/>
              <a:t>Introduction</a:t>
            </a:r>
            <a:endParaRPr lang="en-GB" sz="3300" dirty="0"/>
          </a:p>
        </p:txBody>
      </p:sp>
      <p:sp>
        <p:nvSpPr>
          <p:cNvPr id="3" name="Content Placeholder 2"/>
          <p:cNvSpPr>
            <a:spLocks noGrp="1"/>
          </p:cNvSpPr>
          <p:nvPr>
            <p:ph idx="1"/>
          </p:nvPr>
        </p:nvSpPr>
        <p:spPr>
          <a:xfrm>
            <a:off x="323528" y="1196752"/>
            <a:ext cx="8496944" cy="5304589"/>
          </a:xfrm>
        </p:spPr>
        <p:txBody>
          <a:bodyPr>
            <a:noAutofit/>
          </a:bodyPr>
          <a:lstStyle/>
          <a:p>
            <a:r>
              <a:rPr lang="en-GB" sz="2200" dirty="0"/>
              <a:t>The National Diabetes Audit (NDA) </a:t>
            </a:r>
            <a:r>
              <a:rPr lang="en-GB" sz="2200" dirty="0" smtClean="0"/>
              <a:t>provides </a:t>
            </a:r>
            <a:r>
              <a:rPr lang="en-GB" sz="2200" dirty="0"/>
              <a:t>a comprehensive view of </a:t>
            </a:r>
            <a:r>
              <a:rPr lang="en-GB" sz="2200" dirty="0" smtClean="0"/>
              <a:t>diabetes care </a:t>
            </a:r>
            <a:r>
              <a:rPr lang="en-GB" sz="2200" dirty="0"/>
              <a:t>in England and Wales and measures the effectiveness of diabetes healthcare against NICE Clinical Guidelines and NICE Quality </a:t>
            </a:r>
            <a:r>
              <a:rPr lang="en-GB" sz="2200" dirty="0" smtClean="0"/>
              <a:t>Standards</a:t>
            </a:r>
            <a:r>
              <a:rPr lang="en-GB" sz="2200" baseline="30000" dirty="0" smtClean="0"/>
              <a:t>1,2</a:t>
            </a:r>
            <a:r>
              <a:rPr lang="en-GB" sz="2200" dirty="0" smtClean="0"/>
              <a:t>.</a:t>
            </a:r>
          </a:p>
          <a:p>
            <a:r>
              <a:rPr lang="en-GB" sz="2200" dirty="0" smtClean="0"/>
              <a:t>GP </a:t>
            </a:r>
            <a:r>
              <a:rPr lang="en-GB" sz="2200" dirty="0"/>
              <a:t>p</a:t>
            </a:r>
            <a:r>
              <a:rPr lang="en-GB" sz="2200" dirty="0" smtClean="0"/>
              <a:t>ractice </a:t>
            </a:r>
            <a:r>
              <a:rPr lang="en-GB" sz="2200" dirty="0"/>
              <a:t>and specialist service level information accompanies this report and can be found </a:t>
            </a:r>
            <a:r>
              <a:rPr lang="en-GB" sz="2200" dirty="0">
                <a:hlinkClick r:id="rId2"/>
              </a:rPr>
              <a:t>here</a:t>
            </a:r>
            <a:r>
              <a:rPr lang="en-GB" sz="2200" dirty="0"/>
              <a:t>.  </a:t>
            </a:r>
            <a:endParaRPr lang="en-GB" sz="2200" dirty="0" smtClean="0"/>
          </a:p>
          <a:p>
            <a:endParaRPr lang="en-GB" sz="2200" dirty="0"/>
          </a:p>
          <a:p>
            <a:pPr marL="0" indent="0" fontAlgn="auto">
              <a:spcBef>
                <a:spcPts val="0"/>
              </a:spcBef>
              <a:spcAft>
                <a:spcPts val="0"/>
              </a:spcAft>
              <a:buNone/>
              <a:defRPr/>
            </a:pPr>
            <a:r>
              <a:rPr lang="en-GB" sz="2000" dirty="0" smtClean="0"/>
              <a:t>The Core National </a:t>
            </a:r>
            <a:r>
              <a:rPr lang="en-GB" sz="2000" dirty="0"/>
              <a:t>Diabetes Audit (NDA) answers four key </a:t>
            </a:r>
            <a:r>
              <a:rPr lang="en-GB" sz="2000" dirty="0" smtClean="0"/>
              <a:t>questions:</a:t>
            </a:r>
            <a:endParaRPr lang="en-GB" sz="2000" dirty="0"/>
          </a:p>
          <a:p>
            <a:pPr>
              <a:spcBef>
                <a:spcPts val="0"/>
              </a:spcBef>
              <a:buFont typeface="+mj-lt"/>
              <a:buAutoNum type="arabicPeriod"/>
              <a:defRPr/>
            </a:pPr>
            <a:r>
              <a:rPr lang="en-GB" sz="1800" dirty="0"/>
              <a:t>Is everyone with diabetes diagnosed and recorded on a practice diabetes register? </a:t>
            </a:r>
          </a:p>
          <a:p>
            <a:pPr>
              <a:spcBef>
                <a:spcPts val="0"/>
              </a:spcBef>
              <a:buFont typeface="+mj-lt"/>
              <a:buAutoNum type="arabicPeriod"/>
              <a:defRPr/>
            </a:pPr>
            <a:r>
              <a:rPr lang="en-GB" sz="1800" dirty="0"/>
              <a:t>What percentage of people registered with diabetes received the nine NICE key processes of diabetes care? </a:t>
            </a:r>
          </a:p>
          <a:p>
            <a:pPr>
              <a:spcBef>
                <a:spcPts val="0"/>
              </a:spcBef>
              <a:buFont typeface="+mj-lt"/>
              <a:buAutoNum type="arabicPeriod"/>
              <a:defRPr/>
            </a:pPr>
            <a:r>
              <a:rPr lang="en-GB" sz="1800" dirty="0"/>
              <a:t>What percentage of people registered with diabetes achieved NICE defined treatment targets for glucose control, blood pressure and blood cholesterol? </a:t>
            </a:r>
          </a:p>
          <a:p>
            <a:pPr>
              <a:spcBef>
                <a:spcPts val="0"/>
              </a:spcBef>
              <a:buFont typeface="+mj-lt"/>
              <a:buAutoNum type="arabicPeriod"/>
              <a:defRPr/>
            </a:pPr>
            <a:r>
              <a:rPr lang="en-GB" sz="1800" dirty="0"/>
              <a:t>For people with registered diabetes what are the rates of acute and long term complications (disease outcomes)?</a:t>
            </a:r>
          </a:p>
        </p:txBody>
      </p:sp>
      <p:sp>
        <p:nvSpPr>
          <p:cNvPr id="4" name="Slide Number Placeholder 3"/>
          <p:cNvSpPr>
            <a:spLocks noGrp="1"/>
          </p:cNvSpPr>
          <p:nvPr>
            <p:ph type="sldNum" sz="quarter" idx="12"/>
          </p:nvPr>
        </p:nvSpPr>
        <p:spPr/>
        <p:txBody>
          <a:bodyPr/>
          <a:lstStyle/>
          <a:p>
            <a:fld id="{280AA684-6FB9-400F-B313-F111F0F48737}" type="slidenum">
              <a:rPr lang="en-GB" smtClean="0"/>
              <a:t>3</a:t>
            </a:fld>
            <a:endParaRPr lang="en-GB" dirty="0"/>
          </a:p>
        </p:txBody>
      </p:sp>
    </p:spTree>
    <p:extLst>
      <p:ext uri="{BB962C8B-B14F-4D97-AF65-F5344CB8AC3E}">
        <p14:creationId xmlns:p14="http://schemas.microsoft.com/office/powerpoint/2010/main" val="330116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fontScale="90000"/>
          </a:bodyPr>
          <a:lstStyle/>
          <a:p>
            <a:r>
              <a:rPr lang="en-GB" sz="3300" dirty="0" smtClean="0"/>
              <a:t>Treatment Targets - Locality Variation, Type 1</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marL="0" indent="0">
              <a:buNone/>
            </a:pPr>
            <a:r>
              <a:rPr lang="en-GB" sz="1600" dirty="0"/>
              <a:t>The striking variation at locality level is evident </a:t>
            </a:r>
            <a:r>
              <a:rPr lang="en-GB" sz="1600" dirty="0" smtClean="0"/>
              <a:t>and can also be seen between </a:t>
            </a:r>
            <a:r>
              <a:rPr lang="en-GB" sz="1600" dirty="0"/>
              <a:t>similar </a:t>
            </a:r>
            <a:r>
              <a:rPr lang="en-GB" sz="1600" dirty="0" smtClean="0"/>
              <a:t>specialist services.</a:t>
            </a:r>
            <a:endParaRPr lang="en-GB" sz="1600" dirty="0">
              <a:solidFill>
                <a:srgbClr val="00A050"/>
              </a:solidFill>
            </a:endParaRPr>
          </a:p>
        </p:txBody>
      </p:sp>
      <p:sp>
        <p:nvSpPr>
          <p:cNvPr id="2" name="Slide Number Placeholder 1"/>
          <p:cNvSpPr>
            <a:spLocks noGrp="1"/>
          </p:cNvSpPr>
          <p:nvPr>
            <p:ph type="sldNum" sz="quarter" idx="12"/>
          </p:nvPr>
        </p:nvSpPr>
        <p:spPr/>
        <p:txBody>
          <a:bodyPr/>
          <a:lstStyle/>
          <a:p>
            <a:fld id="{4F2E129E-16B7-480B-972E-C025DBFD1D53}" type="slidenum">
              <a:rPr lang="en-GB" smtClean="0"/>
              <a:pPr/>
              <a:t>30</a:t>
            </a:fld>
            <a:endParaRPr lang="en-GB" dirty="0"/>
          </a:p>
        </p:txBody>
      </p:sp>
      <p:sp>
        <p:nvSpPr>
          <p:cNvPr id="6" name="Rectangle 5"/>
          <p:cNvSpPr/>
          <p:nvPr/>
        </p:nvSpPr>
        <p:spPr>
          <a:xfrm>
            <a:off x="251520" y="2644169"/>
            <a:ext cx="8424936" cy="815608"/>
          </a:xfrm>
          <a:prstGeom prst="rect">
            <a:avLst/>
          </a:prstGeom>
        </p:spPr>
        <p:txBody>
          <a:bodyPr wrap="square">
            <a:spAutoFit/>
          </a:bodyPr>
          <a:lstStyle/>
          <a:p>
            <a:r>
              <a:rPr lang="en-GB" b="1" dirty="0" smtClean="0">
                <a:solidFill>
                  <a:schemeClr val="accent1"/>
                </a:solidFill>
              </a:rPr>
              <a:t>Figure 11: The range of CCG/LHB treatment target achievement for people with Type 1 diabetes, 2015-2016</a:t>
            </a:r>
            <a:endParaRPr lang="en-GB" b="1" dirty="0">
              <a:solidFill>
                <a:schemeClr val="accent1"/>
              </a:solidFill>
            </a:endParaRPr>
          </a:p>
          <a:p>
            <a:pPr algn="r"/>
            <a:r>
              <a:rPr lang="en-GB" sz="1100" b="1" dirty="0">
                <a:solidFill>
                  <a:schemeClr val="accent1"/>
                </a:solidFill>
              </a:rPr>
              <a:t>England and Wales</a:t>
            </a:r>
          </a:p>
        </p:txBody>
      </p:sp>
      <p:graphicFrame>
        <p:nvGraphicFramePr>
          <p:cNvPr id="9" name="Chart 8"/>
          <p:cNvGraphicFramePr>
            <a:graphicFrameLocks/>
          </p:cNvGraphicFramePr>
          <p:nvPr>
            <p:extLst>
              <p:ext uri="{D42A27DB-BD31-4B8C-83A1-F6EECF244321}">
                <p14:modId xmlns:p14="http://schemas.microsoft.com/office/powerpoint/2010/main" val="2467484201"/>
              </p:ext>
            </p:extLst>
          </p:nvPr>
        </p:nvGraphicFramePr>
        <p:xfrm>
          <a:off x="179512" y="3428992"/>
          <a:ext cx="8764097" cy="22322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86083" y="5892363"/>
            <a:ext cx="8424936" cy="600164"/>
          </a:xfrm>
          <a:prstGeom prst="rect">
            <a:avLst/>
          </a:prstGeom>
          <a:noFill/>
        </p:spPr>
        <p:txBody>
          <a:bodyPr wrap="square" rtlCol="0">
            <a:spAutoFit/>
          </a:bodyPr>
          <a:lstStyle/>
          <a:p>
            <a:pPr lvl="0"/>
            <a:r>
              <a:rPr lang="en-GB" sz="1100" dirty="0">
                <a:solidFill>
                  <a:srgbClr val="0F0F0F"/>
                </a:solidFill>
              </a:rPr>
              <a:t>GP </a:t>
            </a:r>
            <a:r>
              <a:rPr lang="en-GB" sz="1100" dirty="0" smtClean="0">
                <a:solidFill>
                  <a:srgbClr val="0F0F0F"/>
                </a:solidFill>
              </a:rPr>
              <a:t>practice </a:t>
            </a:r>
            <a:r>
              <a:rPr lang="en-GB" sz="1100" dirty="0">
                <a:solidFill>
                  <a:srgbClr val="0F0F0F"/>
                </a:solidFill>
              </a:rPr>
              <a:t>and specialist service level information accompanies this report and can be found </a:t>
            </a:r>
            <a:r>
              <a:rPr lang="en-GB" sz="1100" dirty="0">
                <a:solidFill>
                  <a:srgbClr val="0F0F0F"/>
                </a:solidFill>
                <a:hlinkClick r:id="rId4"/>
              </a:rPr>
              <a:t>here</a:t>
            </a:r>
            <a:r>
              <a:rPr lang="en-GB" sz="1100" dirty="0">
                <a:solidFill>
                  <a:srgbClr val="0F0F0F"/>
                </a:solidFill>
              </a:rPr>
              <a:t>.  </a:t>
            </a:r>
          </a:p>
          <a:p>
            <a:pPr lvl="0"/>
            <a:r>
              <a:rPr lang="en-GB" sz="1100" dirty="0" smtClean="0">
                <a:solidFill>
                  <a:srgbClr val="0F0F0F"/>
                </a:solidFill>
              </a:rPr>
              <a:t>Treatment target achievement variation is not explained by the case-mix of the diabetic populations.</a:t>
            </a:r>
          </a:p>
          <a:p>
            <a:pPr lvl="0"/>
            <a:r>
              <a:rPr lang="en-GB" sz="1100" dirty="0" smtClean="0">
                <a:solidFill>
                  <a:srgbClr val="0F0F0F"/>
                </a:solidFill>
              </a:rPr>
              <a:t>Treatment target achievement forms one of </a:t>
            </a:r>
            <a:r>
              <a:rPr lang="en-GB" sz="1100" dirty="0">
                <a:solidFill>
                  <a:srgbClr val="0F0F0F"/>
                </a:solidFill>
              </a:rPr>
              <a:t>the indicators in the </a:t>
            </a:r>
            <a:r>
              <a:rPr lang="en-GB" sz="1100" dirty="0">
                <a:solidFill>
                  <a:srgbClr val="0F0F0F"/>
                </a:solidFill>
                <a:hlinkClick r:id="rId5"/>
              </a:rPr>
              <a:t>CCG improvement and assessment framework </a:t>
            </a:r>
            <a:r>
              <a:rPr lang="en-GB" sz="1100" dirty="0" smtClean="0">
                <a:solidFill>
                  <a:srgbClr val="0F0F0F"/>
                </a:solidFill>
                <a:hlinkClick r:id="rId5"/>
              </a:rPr>
              <a:t>2016/17</a:t>
            </a:r>
            <a:r>
              <a:rPr lang="en-GB" sz="1100" dirty="0" smtClean="0">
                <a:solidFill>
                  <a:srgbClr val="0F0F0F"/>
                </a:solidFill>
              </a:rPr>
              <a:t>.</a:t>
            </a:r>
            <a:endParaRPr lang="en-GB" sz="800" dirty="0"/>
          </a:p>
        </p:txBody>
      </p:sp>
    </p:spTree>
    <p:extLst>
      <p:ext uri="{BB962C8B-B14F-4D97-AF65-F5344CB8AC3E}">
        <p14:creationId xmlns:p14="http://schemas.microsoft.com/office/powerpoint/2010/main" val="969726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fontScale="90000"/>
          </a:bodyPr>
          <a:lstStyle/>
          <a:p>
            <a:r>
              <a:rPr lang="en-GB" sz="3300" dirty="0" smtClean="0"/>
              <a:t>Treatment targets - Locality Variation, Type 2</a:t>
            </a:r>
            <a:endParaRPr lang="en-GB" sz="2200" dirty="0"/>
          </a:p>
        </p:txBody>
      </p:sp>
      <p:sp>
        <p:nvSpPr>
          <p:cNvPr id="5" name="Text Placeholder 4"/>
          <p:cNvSpPr>
            <a:spLocks noGrp="1"/>
          </p:cNvSpPr>
          <p:nvPr>
            <p:ph idx="1"/>
          </p:nvPr>
        </p:nvSpPr>
        <p:spPr>
          <a:xfrm>
            <a:off x="179512" y="1268760"/>
            <a:ext cx="8784976" cy="1296144"/>
          </a:xfrm>
        </p:spPr>
        <p:txBody>
          <a:bodyPr>
            <a:normAutofit/>
          </a:bodyPr>
          <a:lstStyle/>
          <a:p>
            <a:pPr marL="0" indent="0">
              <a:buNone/>
            </a:pPr>
            <a:r>
              <a:rPr lang="en-GB" sz="2200" b="1" dirty="0" smtClean="0"/>
              <a:t>Key Finding</a:t>
            </a:r>
            <a:endParaRPr lang="en-GB" sz="2200" b="1" dirty="0"/>
          </a:p>
          <a:p>
            <a:pPr marL="0" indent="0">
              <a:buNone/>
            </a:pPr>
            <a:r>
              <a:rPr lang="en-GB" sz="1600" dirty="0"/>
              <a:t>The striking variation at locality level is evident and can also be seen between similar General Practices</a:t>
            </a:r>
            <a:endParaRPr lang="en-GB" sz="1600" dirty="0" smtClean="0"/>
          </a:p>
        </p:txBody>
      </p:sp>
      <p:sp>
        <p:nvSpPr>
          <p:cNvPr id="2" name="Slide Number Placeholder 1"/>
          <p:cNvSpPr>
            <a:spLocks noGrp="1"/>
          </p:cNvSpPr>
          <p:nvPr>
            <p:ph type="sldNum" sz="quarter" idx="12"/>
          </p:nvPr>
        </p:nvSpPr>
        <p:spPr/>
        <p:txBody>
          <a:bodyPr/>
          <a:lstStyle/>
          <a:p>
            <a:fld id="{4F2E129E-16B7-480B-972E-C025DBFD1D53}" type="slidenum">
              <a:rPr lang="en-GB" smtClean="0"/>
              <a:pPr/>
              <a:t>31</a:t>
            </a:fld>
            <a:endParaRPr lang="en-GB" dirty="0"/>
          </a:p>
        </p:txBody>
      </p:sp>
      <p:sp>
        <p:nvSpPr>
          <p:cNvPr id="6" name="Rectangle 5"/>
          <p:cNvSpPr/>
          <p:nvPr/>
        </p:nvSpPr>
        <p:spPr>
          <a:xfrm>
            <a:off x="251520" y="2644169"/>
            <a:ext cx="8424936" cy="815608"/>
          </a:xfrm>
          <a:prstGeom prst="rect">
            <a:avLst/>
          </a:prstGeom>
        </p:spPr>
        <p:txBody>
          <a:bodyPr wrap="square">
            <a:spAutoFit/>
          </a:bodyPr>
          <a:lstStyle/>
          <a:p>
            <a:r>
              <a:rPr lang="en-GB" b="1" dirty="0" smtClean="0">
                <a:solidFill>
                  <a:schemeClr val="accent1"/>
                </a:solidFill>
              </a:rPr>
              <a:t>Figure 12: The range of CCG/LHB treatment target achievements for people with Type 2 and other diabetes, 2015-2016</a:t>
            </a:r>
            <a:endParaRPr lang="en-GB" b="1" dirty="0">
              <a:solidFill>
                <a:schemeClr val="accent1"/>
              </a:solidFill>
            </a:endParaRPr>
          </a:p>
          <a:p>
            <a:pPr algn="r"/>
            <a:r>
              <a:rPr lang="en-GB" sz="1100" b="1" dirty="0">
                <a:solidFill>
                  <a:schemeClr val="accent1"/>
                </a:solidFill>
              </a:rPr>
              <a:t>England and Wales</a:t>
            </a:r>
          </a:p>
        </p:txBody>
      </p:sp>
      <p:graphicFrame>
        <p:nvGraphicFramePr>
          <p:cNvPr id="9" name="Chart 8"/>
          <p:cNvGraphicFramePr>
            <a:graphicFrameLocks/>
          </p:cNvGraphicFramePr>
          <p:nvPr>
            <p:extLst>
              <p:ext uri="{D42A27DB-BD31-4B8C-83A1-F6EECF244321}">
                <p14:modId xmlns:p14="http://schemas.microsoft.com/office/powerpoint/2010/main" val="2935298618"/>
              </p:ext>
            </p:extLst>
          </p:nvPr>
        </p:nvGraphicFramePr>
        <p:xfrm>
          <a:off x="236662" y="3458272"/>
          <a:ext cx="8799834" cy="256301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86083" y="5892363"/>
            <a:ext cx="8424936" cy="600164"/>
          </a:xfrm>
          <a:prstGeom prst="rect">
            <a:avLst/>
          </a:prstGeom>
          <a:noFill/>
        </p:spPr>
        <p:txBody>
          <a:bodyPr wrap="square" rtlCol="0">
            <a:spAutoFit/>
          </a:bodyPr>
          <a:lstStyle/>
          <a:p>
            <a:pPr lvl="0"/>
            <a:r>
              <a:rPr lang="en-GB" sz="1100" dirty="0">
                <a:solidFill>
                  <a:srgbClr val="0F0F0F"/>
                </a:solidFill>
              </a:rPr>
              <a:t>GP </a:t>
            </a:r>
            <a:r>
              <a:rPr lang="en-GB" sz="1100" dirty="0" smtClean="0">
                <a:solidFill>
                  <a:srgbClr val="0F0F0F"/>
                </a:solidFill>
              </a:rPr>
              <a:t>practice </a:t>
            </a:r>
            <a:r>
              <a:rPr lang="en-GB" sz="1100" dirty="0">
                <a:solidFill>
                  <a:srgbClr val="0F0F0F"/>
                </a:solidFill>
              </a:rPr>
              <a:t>and specialist service level information accompanies this report and can be found </a:t>
            </a:r>
            <a:r>
              <a:rPr lang="en-GB" sz="1100" dirty="0">
                <a:solidFill>
                  <a:srgbClr val="0F0F0F"/>
                </a:solidFill>
                <a:hlinkClick r:id="rId4"/>
              </a:rPr>
              <a:t>here</a:t>
            </a:r>
            <a:r>
              <a:rPr lang="en-GB" sz="1100" dirty="0">
                <a:solidFill>
                  <a:srgbClr val="0F0F0F"/>
                </a:solidFill>
              </a:rPr>
              <a:t>.  </a:t>
            </a:r>
          </a:p>
          <a:p>
            <a:pPr lvl="0"/>
            <a:r>
              <a:rPr lang="en-GB" sz="1100" dirty="0">
                <a:solidFill>
                  <a:srgbClr val="0F0F0F"/>
                </a:solidFill>
              </a:rPr>
              <a:t>Treatment target achievement variation is not explained by the case-mix of the diabetic populations</a:t>
            </a:r>
            <a:r>
              <a:rPr lang="en-GB" sz="1100" dirty="0" smtClean="0">
                <a:solidFill>
                  <a:srgbClr val="0F0F0F"/>
                </a:solidFill>
              </a:rPr>
              <a:t>.</a:t>
            </a:r>
          </a:p>
          <a:p>
            <a:pPr lvl="0"/>
            <a:r>
              <a:rPr lang="en-GB" sz="1100" dirty="0">
                <a:solidFill>
                  <a:srgbClr val="0F0F0F"/>
                </a:solidFill>
              </a:rPr>
              <a:t>Treatment target achievement forms one of the indicators in the </a:t>
            </a:r>
            <a:r>
              <a:rPr lang="en-GB" sz="1100" dirty="0">
                <a:solidFill>
                  <a:srgbClr val="0F0F0F"/>
                </a:solidFill>
                <a:hlinkClick r:id="rId5"/>
              </a:rPr>
              <a:t>CCG </a:t>
            </a:r>
            <a:r>
              <a:rPr lang="en-GB" sz="1100" dirty="0" smtClean="0">
                <a:solidFill>
                  <a:srgbClr val="0F0F0F"/>
                </a:solidFill>
                <a:hlinkClick r:id="rId5"/>
              </a:rPr>
              <a:t>Improvement </a:t>
            </a:r>
            <a:r>
              <a:rPr lang="en-GB" sz="1100" dirty="0">
                <a:solidFill>
                  <a:srgbClr val="0F0F0F"/>
                </a:solidFill>
                <a:hlinkClick r:id="rId5"/>
              </a:rPr>
              <a:t>and </a:t>
            </a:r>
            <a:r>
              <a:rPr lang="en-GB" sz="1100" dirty="0" smtClean="0">
                <a:solidFill>
                  <a:srgbClr val="0F0F0F"/>
                </a:solidFill>
                <a:hlinkClick r:id="rId5"/>
              </a:rPr>
              <a:t>Assessment </a:t>
            </a:r>
            <a:r>
              <a:rPr lang="en-GB" sz="1100" dirty="0">
                <a:solidFill>
                  <a:srgbClr val="0F0F0F"/>
                </a:solidFill>
                <a:hlinkClick r:id="rId5"/>
              </a:rPr>
              <a:t>F</a:t>
            </a:r>
            <a:r>
              <a:rPr lang="en-GB" sz="1100" dirty="0" smtClean="0">
                <a:solidFill>
                  <a:srgbClr val="0F0F0F"/>
                </a:solidFill>
                <a:hlinkClick r:id="rId5"/>
              </a:rPr>
              <a:t>ramework </a:t>
            </a:r>
            <a:r>
              <a:rPr lang="en-GB" sz="1100" dirty="0">
                <a:solidFill>
                  <a:srgbClr val="0F0F0F"/>
                </a:solidFill>
                <a:hlinkClick r:id="rId5"/>
              </a:rPr>
              <a:t>2016/17</a:t>
            </a:r>
            <a:r>
              <a:rPr lang="en-GB" sz="1100" dirty="0">
                <a:solidFill>
                  <a:srgbClr val="0F0F0F"/>
                </a:solidFill>
              </a:rPr>
              <a:t>. </a:t>
            </a:r>
            <a:endParaRPr lang="en-GB" sz="800" dirty="0"/>
          </a:p>
        </p:txBody>
      </p:sp>
    </p:spTree>
    <p:extLst>
      <p:ext uri="{BB962C8B-B14F-4D97-AF65-F5344CB8AC3E}">
        <p14:creationId xmlns:p14="http://schemas.microsoft.com/office/powerpoint/2010/main" val="3846556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Treatment Targets – CCG/LHB information</a:t>
            </a:r>
            <a:endParaRPr lang="en-GB" sz="2200" dirty="0"/>
          </a:p>
        </p:txBody>
      </p:sp>
      <p:sp>
        <p:nvSpPr>
          <p:cNvPr id="5" name="Text Placeholder 4"/>
          <p:cNvSpPr>
            <a:spLocks noGrp="1"/>
          </p:cNvSpPr>
          <p:nvPr>
            <p:ph idx="1"/>
          </p:nvPr>
        </p:nvSpPr>
        <p:spPr>
          <a:xfrm>
            <a:off x="179512" y="1268760"/>
            <a:ext cx="8784976" cy="2736304"/>
          </a:xfrm>
        </p:spPr>
        <p:txBody>
          <a:bodyPr>
            <a:normAutofit/>
          </a:bodyPr>
          <a:lstStyle/>
          <a:p>
            <a:pPr marL="0" indent="0">
              <a:buNone/>
            </a:pPr>
            <a:endParaRPr lang="en-GB" sz="1600" dirty="0" smtClean="0"/>
          </a:p>
          <a:p>
            <a:pPr marL="0" indent="0">
              <a:buNone/>
            </a:pPr>
            <a:r>
              <a:rPr lang="en-GB" sz="1600" dirty="0" smtClean="0"/>
              <a:t>This </a:t>
            </a:r>
            <a:r>
              <a:rPr lang="en-GB" sz="1600" dirty="0"/>
              <a:t>slide </a:t>
            </a:r>
            <a:r>
              <a:rPr lang="en-GB" sz="1600" dirty="0" smtClean="0"/>
              <a:t>is for </a:t>
            </a:r>
            <a:r>
              <a:rPr lang="en-GB" sz="1600" dirty="0"/>
              <a:t>CCG/LHB or GP Practices to insert CCG/LHB or GP level information from the </a:t>
            </a:r>
            <a:r>
              <a:rPr lang="en-GB" sz="1600" u="sng" dirty="0">
                <a:solidFill>
                  <a:srgbClr val="0070C0"/>
                </a:solidFill>
                <a:hlinkClick r:id="rId3"/>
              </a:rPr>
              <a:t>GP level excel spreadsheet</a:t>
            </a:r>
            <a:r>
              <a:rPr lang="en-GB" sz="1600" dirty="0"/>
              <a:t>. </a:t>
            </a:r>
          </a:p>
          <a:p>
            <a:pPr marL="0" indent="0">
              <a:buNone/>
            </a:pPr>
            <a:endParaRPr lang="en-GB" sz="1600" dirty="0"/>
          </a:p>
          <a:p>
            <a:pPr marL="0" indent="0">
              <a:buNone/>
            </a:pPr>
            <a:r>
              <a:rPr lang="en-GB" sz="1600" dirty="0"/>
              <a:t>For example:</a:t>
            </a:r>
          </a:p>
          <a:p>
            <a:r>
              <a:rPr lang="en-GB" sz="1400" dirty="0"/>
              <a:t>You may choose to show </a:t>
            </a:r>
            <a:r>
              <a:rPr lang="en-GB" sz="1400" dirty="0" smtClean="0"/>
              <a:t>Figure 4</a:t>
            </a:r>
            <a:r>
              <a:rPr lang="en-GB" sz="1400" dirty="0" smtClean="0">
                <a:solidFill>
                  <a:srgbClr val="FF0000"/>
                </a:solidFill>
              </a:rPr>
              <a:t> </a:t>
            </a:r>
            <a:r>
              <a:rPr lang="en-GB" sz="1400" dirty="0"/>
              <a:t>from the </a:t>
            </a:r>
            <a:r>
              <a:rPr lang="en-GB" sz="1400" i="1" dirty="0" err="1" smtClean="0"/>
              <a:t>TargetAchievement</a:t>
            </a:r>
            <a:r>
              <a:rPr lang="en-GB" sz="1400" dirty="0" smtClean="0"/>
              <a:t> tab in the CCG Level spreadsheet. This </a:t>
            </a:r>
            <a:r>
              <a:rPr lang="en-GB" sz="1400" dirty="0"/>
              <a:t>will provide you with the spread of </a:t>
            </a:r>
            <a:r>
              <a:rPr lang="en-GB" sz="1400" dirty="0" smtClean="0"/>
              <a:t>GP performance </a:t>
            </a:r>
            <a:r>
              <a:rPr lang="en-GB" sz="1400" dirty="0"/>
              <a:t>across a particular </a:t>
            </a:r>
            <a:r>
              <a:rPr lang="en-GB" sz="1400" dirty="0" smtClean="0"/>
              <a:t>CCG. </a:t>
            </a:r>
          </a:p>
        </p:txBody>
      </p:sp>
      <p:sp>
        <p:nvSpPr>
          <p:cNvPr id="2" name="Slide Number Placeholder 1"/>
          <p:cNvSpPr>
            <a:spLocks noGrp="1"/>
          </p:cNvSpPr>
          <p:nvPr>
            <p:ph type="sldNum" sz="quarter" idx="12"/>
          </p:nvPr>
        </p:nvSpPr>
        <p:spPr/>
        <p:txBody>
          <a:bodyPr/>
          <a:lstStyle/>
          <a:p>
            <a:fld id="{4F2E129E-16B7-480B-972E-C025DBFD1D53}" type="slidenum">
              <a:rPr lang="en-GB" smtClean="0"/>
              <a:pPr/>
              <a:t>32</a:t>
            </a:fld>
            <a:endParaRPr lang="en-GB"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34853"/>
          <a:stretch/>
        </p:blipFill>
        <p:spPr bwMode="auto">
          <a:xfrm>
            <a:off x="611559" y="3356992"/>
            <a:ext cx="805602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111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0001"/>
            <a:ext cx="8400150" cy="706091"/>
          </a:xfrm>
        </p:spPr>
        <p:txBody>
          <a:bodyPr>
            <a:normAutofit fontScale="90000"/>
          </a:bodyPr>
          <a:lstStyle/>
          <a:p>
            <a:r>
              <a:rPr lang="en-GB" dirty="0" smtClean="0"/>
              <a:t>Treatment Targets – Impact of Patient Characteristics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33</a:t>
            </a:fld>
            <a:endParaRPr lang="en-GB" dirty="0">
              <a:solidFill>
                <a:srgbClr val="424D58"/>
              </a:solidFill>
            </a:endParaRPr>
          </a:p>
        </p:txBody>
      </p:sp>
      <p:sp>
        <p:nvSpPr>
          <p:cNvPr id="6" name="Text Placeholder 4"/>
          <p:cNvSpPr>
            <a:spLocks noGrp="1"/>
          </p:cNvSpPr>
          <p:nvPr>
            <p:ph idx="1"/>
          </p:nvPr>
        </p:nvSpPr>
        <p:spPr>
          <a:xfrm>
            <a:off x="179512" y="1268760"/>
            <a:ext cx="8784976" cy="1008112"/>
          </a:xfrm>
        </p:spPr>
        <p:txBody>
          <a:bodyPr>
            <a:normAutofit/>
          </a:bodyPr>
          <a:lstStyle/>
          <a:p>
            <a:pPr marL="0" indent="0">
              <a:buNone/>
            </a:pPr>
            <a:r>
              <a:rPr lang="en-GB" sz="2200" b="1" dirty="0" smtClean="0"/>
              <a:t>Key Finding</a:t>
            </a:r>
            <a:endParaRPr lang="en-GB" sz="2200" b="1" dirty="0"/>
          </a:p>
          <a:p>
            <a:pPr marL="0" indent="0">
              <a:buNone/>
            </a:pPr>
            <a:r>
              <a:rPr lang="en-GB" sz="1600" dirty="0" smtClean="0"/>
              <a:t>Statistical modelling has found that most of the variation seen in treatment target achievement cannot be explained by patient demographics.</a:t>
            </a:r>
          </a:p>
        </p:txBody>
      </p:sp>
      <p:sp>
        <p:nvSpPr>
          <p:cNvPr id="7" name="Text Placeholder 4"/>
          <p:cNvSpPr txBox="1">
            <a:spLocks/>
          </p:cNvSpPr>
          <p:nvPr/>
        </p:nvSpPr>
        <p:spPr>
          <a:xfrm>
            <a:off x="173682" y="4941168"/>
            <a:ext cx="8784976" cy="1800200"/>
          </a:xfrm>
          <a:prstGeom prst="rect">
            <a:avLst/>
          </a:prstGeom>
          <a:solidFill>
            <a:srgbClr val="FFFFFF"/>
          </a:solidFill>
        </p:spPr>
        <p:txBody>
          <a:bodyPr vert="horz" lIns="0" tIns="0" rIns="0" bIns="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solidFill>
                  <a:srgbClr val="424D58"/>
                </a:solidFill>
              </a:rPr>
              <a:t>Dearden Avenue Medical Practice in Salford CCG serves a relatively young population of patients with Type 2 and other diabetes, with a higher proportion of women patients than England as a whole. Both of these factors  have some association with poorer treatment target achievement, however the practice is performing well. It also serves a more deprived population, although this has been </a:t>
            </a:r>
            <a:r>
              <a:rPr lang="en-GB" sz="1600" dirty="0">
                <a:solidFill>
                  <a:srgbClr val="424D58"/>
                </a:solidFill>
              </a:rPr>
              <a:t>found to have little association with </a:t>
            </a:r>
            <a:r>
              <a:rPr lang="en-GB" sz="1600" dirty="0" smtClean="0">
                <a:solidFill>
                  <a:srgbClr val="424D58"/>
                </a:solidFill>
              </a:rPr>
              <a:t>achievement.</a:t>
            </a:r>
            <a:endParaRPr lang="en-GB" sz="1600" dirty="0">
              <a:solidFill>
                <a:srgbClr val="424D58"/>
              </a:solidFill>
            </a:endParaRPr>
          </a:p>
          <a:p>
            <a:endParaRPr lang="en-GB" sz="500" dirty="0" smtClean="0">
              <a:solidFill>
                <a:srgbClr val="424D58"/>
              </a:solidFill>
            </a:endParaRPr>
          </a:p>
          <a:p>
            <a:r>
              <a:rPr lang="en-GB" sz="1600" dirty="0" err="1" smtClean="0">
                <a:solidFill>
                  <a:srgbClr val="424D58"/>
                </a:solidFill>
              </a:rPr>
              <a:t>Highfields</a:t>
            </a:r>
            <a:r>
              <a:rPr lang="en-GB" sz="1600" dirty="0" smtClean="0">
                <a:solidFill>
                  <a:srgbClr val="424D58"/>
                </a:solidFill>
              </a:rPr>
              <a:t> Surgery in Leicestershire City CCG also serves </a:t>
            </a:r>
            <a:r>
              <a:rPr lang="en-GB" sz="1600" dirty="0">
                <a:solidFill>
                  <a:srgbClr val="424D58"/>
                </a:solidFill>
              </a:rPr>
              <a:t>a relatively </a:t>
            </a:r>
            <a:r>
              <a:rPr lang="en-GB" sz="1600" dirty="0" smtClean="0">
                <a:solidFill>
                  <a:srgbClr val="424D58"/>
                </a:solidFill>
              </a:rPr>
              <a:t>young, female population </a:t>
            </a:r>
            <a:r>
              <a:rPr lang="en-GB" sz="1600" dirty="0">
                <a:solidFill>
                  <a:srgbClr val="424D58"/>
                </a:solidFill>
              </a:rPr>
              <a:t>of people with </a:t>
            </a:r>
            <a:r>
              <a:rPr lang="en-GB" sz="1600" dirty="0" smtClean="0">
                <a:solidFill>
                  <a:srgbClr val="424D58"/>
                </a:solidFill>
              </a:rPr>
              <a:t>Type </a:t>
            </a:r>
            <a:r>
              <a:rPr lang="en-GB" sz="1600" dirty="0">
                <a:solidFill>
                  <a:srgbClr val="424D58"/>
                </a:solidFill>
              </a:rPr>
              <a:t>2 </a:t>
            </a:r>
            <a:r>
              <a:rPr lang="en-GB" sz="1600" dirty="0" smtClean="0">
                <a:solidFill>
                  <a:srgbClr val="424D58"/>
                </a:solidFill>
              </a:rPr>
              <a:t>and other diabetes</a:t>
            </a:r>
            <a:r>
              <a:rPr lang="en-GB" sz="1600" dirty="0">
                <a:solidFill>
                  <a:srgbClr val="424D58"/>
                </a:solidFill>
              </a:rPr>
              <a:t>. Despite </a:t>
            </a:r>
            <a:r>
              <a:rPr lang="en-GB" sz="1600" dirty="0" smtClean="0">
                <a:solidFill>
                  <a:srgbClr val="424D58"/>
                </a:solidFill>
              </a:rPr>
              <a:t>this, </a:t>
            </a:r>
            <a:r>
              <a:rPr lang="en-GB" sz="1600" dirty="0">
                <a:solidFill>
                  <a:srgbClr val="424D58"/>
                </a:solidFill>
              </a:rPr>
              <a:t>it has a higher achievement rate of patients meeting all three treatment </a:t>
            </a:r>
            <a:r>
              <a:rPr lang="en-GB" sz="1600" dirty="0" smtClean="0">
                <a:solidFill>
                  <a:srgbClr val="424D58"/>
                </a:solidFill>
              </a:rPr>
              <a:t>targets. It also serves a relatively ethnically </a:t>
            </a:r>
            <a:r>
              <a:rPr lang="en-GB" sz="1600" dirty="0">
                <a:solidFill>
                  <a:srgbClr val="424D58"/>
                </a:solidFill>
              </a:rPr>
              <a:t>diverse </a:t>
            </a:r>
            <a:r>
              <a:rPr lang="en-GB" sz="1600" dirty="0" smtClean="0">
                <a:solidFill>
                  <a:srgbClr val="424D58"/>
                </a:solidFill>
              </a:rPr>
              <a:t>and deprived population</a:t>
            </a:r>
            <a:r>
              <a:rPr lang="en-GB" sz="1600" dirty="0">
                <a:solidFill>
                  <a:srgbClr val="424D58"/>
                </a:solidFill>
              </a:rPr>
              <a:t>, although this has been found to have little association with </a:t>
            </a:r>
            <a:r>
              <a:rPr lang="en-GB" sz="1600" dirty="0" smtClean="0">
                <a:solidFill>
                  <a:srgbClr val="424D58"/>
                </a:solidFill>
              </a:rPr>
              <a:t>achievement.</a:t>
            </a:r>
            <a:endParaRPr lang="en-GB" sz="1600" dirty="0">
              <a:solidFill>
                <a:srgbClr val="424D58"/>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680556801"/>
              </p:ext>
            </p:extLst>
          </p:nvPr>
        </p:nvGraphicFramePr>
        <p:xfrm>
          <a:off x="212600" y="2924944"/>
          <a:ext cx="8707139" cy="1944217"/>
        </p:xfrm>
        <a:graphic>
          <a:graphicData uri="http://schemas.openxmlformats.org/drawingml/2006/table">
            <a:tbl>
              <a:tblPr>
                <a:tableStyleId>{5C22544A-7EE6-4342-B048-85BDC9FD1C3A}</a:tableStyleId>
              </a:tblPr>
              <a:tblGrid>
                <a:gridCol w="3240360"/>
                <a:gridCol w="1440160"/>
                <a:gridCol w="1800200"/>
                <a:gridCol w="2226419"/>
              </a:tblGrid>
              <a:tr h="218427">
                <a:tc>
                  <a:txBody>
                    <a:bodyPr/>
                    <a:lstStyle/>
                    <a:p>
                      <a:pPr algn="l" fontAlgn="b"/>
                      <a:endParaRPr lang="en-GB" sz="1250" b="0" i="0" u="none" strike="noStrike" dirty="0">
                        <a:solidFill>
                          <a:srgbClr val="000000"/>
                        </a:solidFill>
                        <a:effectLst/>
                        <a:latin typeface="Arial"/>
                      </a:endParaRPr>
                    </a:p>
                  </a:txBody>
                  <a:tcPr marL="9525" marR="9525" marT="9525" marB="0" anchor="b"/>
                </a:tc>
                <a:tc gridSpan="3">
                  <a:txBody>
                    <a:bodyPr/>
                    <a:lstStyle/>
                    <a:p>
                      <a:pPr algn="ctr" fontAlgn="b"/>
                      <a:r>
                        <a:rPr lang="en-GB" sz="1250" u="none" strike="noStrike" dirty="0">
                          <a:effectLst/>
                        </a:rPr>
                        <a:t>Type 2 </a:t>
                      </a:r>
                      <a:r>
                        <a:rPr lang="en-GB" sz="1250" u="none" strike="noStrike" dirty="0" smtClean="0">
                          <a:effectLst/>
                        </a:rPr>
                        <a:t>and other diabetes </a:t>
                      </a:r>
                      <a:r>
                        <a:rPr lang="en-GB" sz="1250" u="none" strike="noStrike" dirty="0">
                          <a:effectLst/>
                        </a:rPr>
                        <a:t>p</a:t>
                      </a:r>
                      <a:r>
                        <a:rPr lang="en-GB" sz="1250" u="none" strike="noStrike" dirty="0" smtClean="0">
                          <a:effectLst/>
                        </a:rPr>
                        <a:t>atients</a:t>
                      </a:r>
                      <a:endParaRPr lang="en-GB" sz="1250" b="0" i="0" u="none" strike="noStrike" dirty="0">
                        <a:solidFill>
                          <a:srgbClr val="000000"/>
                        </a:solidFill>
                        <a:effectLst/>
                        <a:latin typeface="Arial"/>
                      </a:endParaRPr>
                    </a:p>
                  </a:txBody>
                  <a:tcPr marL="9525" marR="9525" marT="9525" marB="0" anchor="b"/>
                </a:tc>
                <a:tc hMerge="1">
                  <a:txBody>
                    <a:bodyPr/>
                    <a:lstStyle/>
                    <a:p>
                      <a:endParaRPr lang="en-GB"/>
                    </a:p>
                  </a:txBody>
                  <a:tcPr/>
                </a:tc>
                <a:tc hMerge="1">
                  <a:txBody>
                    <a:bodyPr/>
                    <a:lstStyle/>
                    <a:p>
                      <a:endParaRPr lang="en-GB"/>
                    </a:p>
                  </a:txBody>
                  <a:tcPr/>
                </a:tc>
              </a:tr>
              <a:tr h="633655">
                <a:tc>
                  <a:txBody>
                    <a:bodyPr/>
                    <a:lstStyle/>
                    <a:p>
                      <a:pPr algn="l" fontAlgn="b"/>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u="none" strike="noStrike" dirty="0">
                          <a:effectLst/>
                        </a:rPr>
                        <a:t>England</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mn-lt"/>
                        </a:rPr>
                        <a:t>Dearden Avenue </a:t>
                      </a:r>
                    </a:p>
                    <a:p>
                      <a:pPr algn="r" fontAlgn="b"/>
                      <a:r>
                        <a:rPr lang="en-GB" sz="1250" b="0" i="0" u="none" strike="noStrike" dirty="0" smtClean="0">
                          <a:solidFill>
                            <a:srgbClr val="000000"/>
                          </a:solidFill>
                          <a:effectLst/>
                          <a:latin typeface="+mn-lt"/>
                        </a:rPr>
                        <a:t>Medical Practice (P87625)</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i="0" u="none" strike="noStrike" dirty="0" err="1" smtClean="0">
                          <a:effectLst/>
                        </a:rPr>
                        <a:t>Highfields</a:t>
                      </a:r>
                      <a:r>
                        <a:rPr lang="en-GB" sz="1250" i="0" u="none" strike="noStrike" dirty="0" smtClean="0">
                          <a:effectLst/>
                        </a:rPr>
                        <a:t> Surgery </a:t>
                      </a:r>
                    </a:p>
                    <a:p>
                      <a:pPr algn="r" fontAlgn="b"/>
                      <a:r>
                        <a:rPr lang="en-GB" sz="1250" i="0" u="none" strike="noStrike" dirty="0" smtClean="0">
                          <a:effectLst/>
                        </a:rPr>
                        <a:t>(C82116</a:t>
                      </a:r>
                      <a:r>
                        <a:rPr lang="en-GB" sz="1250" i="1" u="none" strike="noStrike" dirty="0" smtClean="0">
                          <a:effectLst/>
                        </a:rPr>
                        <a:t>)</a:t>
                      </a:r>
                      <a:endParaRPr lang="en-GB" sz="1250" b="0" i="1" u="none" strike="noStrike" dirty="0">
                        <a:solidFill>
                          <a:srgbClr val="000000"/>
                        </a:solidFill>
                        <a:effectLst/>
                        <a:latin typeface="Arial"/>
                      </a:endParaRPr>
                    </a:p>
                  </a:txBody>
                  <a:tcPr marL="9525" marR="9525" marT="9525" marB="0" anchor="b"/>
                </a:tc>
              </a:tr>
              <a:tr h="218427">
                <a:tc>
                  <a:txBody>
                    <a:bodyPr/>
                    <a:lstStyle/>
                    <a:p>
                      <a:pPr algn="l" fontAlgn="b"/>
                      <a:r>
                        <a:rPr lang="en-GB" sz="1250" u="none" strike="noStrike" dirty="0">
                          <a:effectLst/>
                        </a:rPr>
                        <a:t>% of patients aged under 65</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u="none" strike="noStrike" dirty="0">
                          <a:effectLst/>
                        </a:rPr>
                        <a:t>44.7</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56.5</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61.6</a:t>
                      </a:r>
                      <a:endParaRPr lang="en-GB" sz="1250" b="0" i="0" u="none" strike="noStrike" dirty="0">
                        <a:solidFill>
                          <a:srgbClr val="000000"/>
                        </a:solidFill>
                        <a:effectLst/>
                        <a:latin typeface="Arial"/>
                      </a:endParaRPr>
                    </a:p>
                  </a:txBody>
                  <a:tcPr marL="9525" marR="9525" marT="9525" marB="0" anchor="b"/>
                </a:tc>
              </a:tr>
              <a:tr h="218427">
                <a:tc>
                  <a:txBody>
                    <a:bodyPr/>
                    <a:lstStyle/>
                    <a:p>
                      <a:pPr algn="l" fontAlgn="b"/>
                      <a:r>
                        <a:rPr lang="en-GB" sz="1250" b="0" i="0" u="none" strike="noStrike" dirty="0" smtClean="0">
                          <a:solidFill>
                            <a:srgbClr val="000000"/>
                          </a:solidFill>
                          <a:effectLst/>
                          <a:latin typeface="Arial"/>
                        </a:rPr>
                        <a:t>% of female</a:t>
                      </a:r>
                      <a:r>
                        <a:rPr lang="en-GB" sz="1250" b="0" i="0" u="none" strike="noStrike" baseline="0" dirty="0" smtClean="0">
                          <a:solidFill>
                            <a:srgbClr val="000000"/>
                          </a:solidFill>
                          <a:effectLst/>
                          <a:latin typeface="Arial"/>
                        </a:rPr>
                        <a:t> patients</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44.4</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46.0</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49.5</a:t>
                      </a:r>
                      <a:endParaRPr lang="en-GB" sz="1250" b="0" i="0" u="none" strike="noStrike" dirty="0">
                        <a:solidFill>
                          <a:srgbClr val="000000"/>
                        </a:solidFill>
                        <a:effectLst/>
                        <a:latin typeface="Arial"/>
                      </a:endParaRPr>
                    </a:p>
                  </a:txBody>
                  <a:tcPr marL="9525" marR="9525" marT="9525" marB="0" anchor="b"/>
                </a:tc>
              </a:tr>
              <a:tr h="218427">
                <a:tc>
                  <a:txBody>
                    <a:bodyPr/>
                    <a:lstStyle/>
                    <a:p>
                      <a:pPr algn="l" fontAlgn="b"/>
                      <a:r>
                        <a:rPr lang="en-GB" sz="1250" u="none" strike="noStrike" dirty="0">
                          <a:effectLst/>
                        </a:rPr>
                        <a:t>% of patients living in more deprived areas*</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u="none" strike="noStrike">
                          <a:effectLst/>
                        </a:rPr>
                        <a:t>23.5</a:t>
                      </a:r>
                      <a:endParaRPr lang="en-GB" sz="1250" b="0" i="0" u="none" strike="noStrike">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79.8</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45.4</a:t>
                      </a:r>
                      <a:endParaRPr lang="en-GB" sz="1250" b="0" i="0" u="none" strike="noStrike" dirty="0">
                        <a:solidFill>
                          <a:srgbClr val="000000"/>
                        </a:solidFill>
                        <a:effectLst/>
                        <a:latin typeface="Arial"/>
                      </a:endParaRPr>
                    </a:p>
                  </a:txBody>
                  <a:tcPr marL="9525" marR="9525" marT="9525" marB="0" anchor="b"/>
                </a:tc>
              </a:tr>
              <a:tr h="218427">
                <a:tc>
                  <a:txBody>
                    <a:bodyPr/>
                    <a:lstStyle/>
                    <a:p>
                      <a:pPr algn="l" fontAlgn="b"/>
                      <a:r>
                        <a:rPr lang="en-GB" sz="1250" u="none" strike="noStrike" dirty="0">
                          <a:effectLst/>
                        </a:rPr>
                        <a:t>% of </a:t>
                      </a:r>
                      <a:r>
                        <a:rPr lang="en-GB" sz="1250" u="none" strike="noStrike" dirty="0" smtClean="0">
                          <a:effectLst/>
                        </a:rPr>
                        <a:t>patients</a:t>
                      </a:r>
                      <a:r>
                        <a:rPr lang="en-GB" sz="1250" u="none" strike="noStrike" baseline="0" dirty="0" smtClean="0">
                          <a:effectLst/>
                        </a:rPr>
                        <a:t> </a:t>
                      </a:r>
                      <a:r>
                        <a:rPr lang="en-GB" sz="1250" u="none" strike="noStrike" dirty="0" smtClean="0">
                          <a:effectLst/>
                        </a:rPr>
                        <a:t>of </a:t>
                      </a:r>
                      <a:r>
                        <a:rPr lang="en-GB" sz="1250" u="none" strike="noStrike" dirty="0">
                          <a:effectLst/>
                        </a:rPr>
                        <a:t>non-white ethnic origin</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u="none" strike="noStrike">
                          <a:effectLst/>
                        </a:rPr>
                        <a:t>18.3</a:t>
                      </a:r>
                      <a:endParaRPr lang="en-GB" sz="1250" b="0" i="0" u="none" strike="noStrike">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4.8</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Arial"/>
                        </a:rPr>
                        <a:t>95.7</a:t>
                      </a:r>
                      <a:endParaRPr lang="en-GB" sz="1250" b="0" i="0" u="none" strike="noStrike" dirty="0">
                        <a:solidFill>
                          <a:srgbClr val="000000"/>
                        </a:solidFill>
                        <a:effectLst/>
                        <a:latin typeface="Arial"/>
                      </a:endParaRPr>
                    </a:p>
                  </a:txBody>
                  <a:tcPr marL="9525" marR="9525" marT="9525" marB="0" anchor="b"/>
                </a:tc>
              </a:tr>
              <a:tr h="218427">
                <a:tc>
                  <a:txBody>
                    <a:bodyPr/>
                    <a:lstStyle/>
                    <a:p>
                      <a:pPr algn="l" fontAlgn="b"/>
                      <a:r>
                        <a:rPr lang="en-GB" sz="1250" b="1" u="none" strike="noStrike" dirty="0">
                          <a:effectLst/>
                        </a:rPr>
                        <a:t>% </a:t>
                      </a:r>
                      <a:r>
                        <a:rPr lang="en-GB" sz="1250" b="1" u="none" strike="noStrike" dirty="0" smtClean="0">
                          <a:effectLst/>
                        </a:rPr>
                        <a:t>achieving </a:t>
                      </a:r>
                      <a:r>
                        <a:rPr lang="en-GB" sz="1250" b="1" u="none" strike="noStrike" dirty="0">
                          <a:effectLst/>
                        </a:rPr>
                        <a:t>all three treatment targets</a:t>
                      </a:r>
                      <a:endParaRPr lang="en-GB" sz="1250" b="1" i="0" u="none" strike="noStrike" dirty="0">
                        <a:solidFill>
                          <a:srgbClr val="000000"/>
                        </a:solidFill>
                        <a:effectLst/>
                        <a:latin typeface="Arial"/>
                      </a:endParaRPr>
                    </a:p>
                  </a:txBody>
                  <a:tcPr marL="9525" marR="9525" marT="9525" marB="0" anchor="b"/>
                </a:tc>
                <a:tc>
                  <a:txBody>
                    <a:bodyPr/>
                    <a:lstStyle/>
                    <a:p>
                      <a:pPr algn="r" fontAlgn="b"/>
                      <a:r>
                        <a:rPr lang="en-GB" sz="1250" b="1" u="none" strike="noStrike" dirty="0">
                          <a:effectLst/>
                        </a:rPr>
                        <a:t>40.4</a:t>
                      </a:r>
                      <a:endParaRPr lang="en-GB" sz="1250" b="1" i="0" u="none" strike="noStrike" dirty="0">
                        <a:solidFill>
                          <a:srgbClr val="000000"/>
                        </a:solidFill>
                        <a:effectLst/>
                        <a:latin typeface="Arial"/>
                      </a:endParaRPr>
                    </a:p>
                  </a:txBody>
                  <a:tcPr marL="9525" marR="9525" marT="9525" marB="0" anchor="b"/>
                </a:tc>
                <a:tc>
                  <a:txBody>
                    <a:bodyPr/>
                    <a:lstStyle/>
                    <a:p>
                      <a:pPr algn="r" fontAlgn="b"/>
                      <a:r>
                        <a:rPr lang="en-GB" sz="1250" b="1" i="0" u="none" strike="noStrike" dirty="0" smtClean="0">
                          <a:solidFill>
                            <a:srgbClr val="000000"/>
                          </a:solidFill>
                          <a:effectLst/>
                          <a:latin typeface="Arial"/>
                        </a:rPr>
                        <a:t>58.3</a:t>
                      </a:r>
                      <a:endParaRPr lang="en-GB" sz="1250" b="1" i="0" u="none" strike="noStrike" dirty="0">
                        <a:solidFill>
                          <a:srgbClr val="000000"/>
                        </a:solidFill>
                        <a:effectLst/>
                        <a:latin typeface="Arial"/>
                      </a:endParaRPr>
                    </a:p>
                  </a:txBody>
                  <a:tcPr marL="9525" marR="9525" marT="9525" marB="0" anchor="b"/>
                </a:tc>
                <a:tc>
                  <a:txBody>
                    <a:bodyPr/>
                    <a:lstStyle/>
                    <a:p>
                      <a:pPr algn="r" fontAlgn="b"/>
                      <a:r>
                        <a:rPr lang="en-GB" sz="1250" b="1" i="0" u="none" strike="noStrike" dirty="0" smtClean="0">
                          <a:solidFill>
                            <a:srgbClr val="000000"/>
                          </a:solidFill>
                          <a:effectLst/>
                          <a:latin typeface="Arial"/>
                        </a:rPr>
                        <a:t>63.7</a:t>
                      </a:r>
                      <a:endParaRPr lang="en-GB" sz="1250" b="1" i="0" u="none" strike="noStrike" dirty="0">
                        <a:solidFill>
                          <a:srgbClr val="000000"/>
                        </a:solidFill>
                        <a:effectLst/>
                        <a:latin typeface="Arial"/>
                      </a:endParaRPr>
                    </a:p>
                  </a:txBody>
                  <a:tcPr marL="9525" marR="9525" marT="9525" marB="0" anchor="b"/>
                </a:tc>
              </a:tr>
            </a:tbl>
          </a:graphicData>
        </a:graphic>
      </p:graphicFrame>
      <p:sp>
        <p:nvSpPr>
          <p:cNvPr id="11" name="Rectangle 10"/>
          <p:cNvSpPr/>
          <p:nvPr/>
        </p:nvSpPr>
        <p:spPr>
          <a:xfrm>
            <a:off x="173682" y="2161339"/>
            <a:ext cx="8707138" cy="830997"/>
          </a:xfrm>
          <a:prstGeom prst="rect">
            <a:avLst/>
          </a:prstGeom>
        </p:spPr>
        <p:txBody>
          <a:bodyPr wrap="square">
            <a:spAutoFit/>
          </a:bodyPr>
          <a:lstStyle/>
          <a:p>
            <a:r>
              <a:rPr lang="en-GB" sz="1600" b="1" dirty="0" smtClean="0">
                <a:solidFill>
                  <a:srgbClr val="005EB8"/>
                </a:solidFill>
              </a:rPr>
              <a:t>Table 4: Selected characteristics and treatment target </a:t>
            </a:r>
            <a:r>
              <a:rPr lang="en-GB" sz="1600" b="1" dirty="0">
                <a:solidFill>
                  <a:srgbClr val="005EB8"/>
                </a:solidFill>
              </a:rPr>
              <a:t>achievement for people with Type 2 diabetes </a:t>
            </a:r>
            <a:r>
              <a:rPr lang="en-GB" sz="1600" b="1" dirty="0" smtClean="0">
                <a:solidFill>
                  <a:srgbClr val="005EB8"/>
                </a:solidFill>
              </a:rPr>
              <a:t>in England and selected GP practices, 2015-2016	</a:t>
            </a:r>
            <a:r>
              <a:rPr lang="en-GB" sz="1100" b="1" dirty="0" smtClean="0">
                <a:solidFill>
                  <a:srgbClr val="005EB8"/>
                </a:solidFill>
              </a:rPr>
              <a:t>								         		</a:t>
            </a:r>
            <a:r>
              <a:rPr lang="en-GB" sz="1100" b="1" dirty="0">
                <a:solidFill>
                  <a:srgbClr val="005EB8"/>
                </a:solidFill>
              </a:rPr>
              <a:t> </a:t>
            </a:r>
            <a:r>
              <a:rPr lang="en-GB" sz="1100" b="1" dirty="0" smtClean="0">
                <a:solidFill>
                  <a:srgbClr val="005EB8"/>
                </a:solidFill>
              </a:rPr>
              <a:t>              </a:t>
            </a:r>
            <a:r>
              <a:rPr lang="en-GB" sz="1600" b="1" dirty="0" smtClean="0">
                <a:solidFill>
                  <a:srgbClr val="005EB8"/>
                </a:solidFill>
              </a:rPr>
              <a:t> </a:t>
            </a:r>
            <a:r>
              <a:rPr lang="en-GB" sz="1100" b="1" dirty="0" smtClean="0">
                <a:solidFill>
                  <a:srgbClr val="005EB8"/>
                </a:solidFill>
              </a:rPr>
              <a:t>England</a:t>
            </a:r>
            <a:endParaRPr lang="en-GB" sz="1100" b="1" dirty="0">
              <a:solidFill>
                <a:srgbClr val="005EB8"/>
              </a:solidFill>
            </a:endParaRPr>
          </a:p>
        </p:txBody>
      </p:sp>
    </p:spTree>
    <p:extLst>
      <p:ext uri="{BB962C8B-B14F-4D97-AF65-F5344CB8AC3E}">
        <p14:creationId xmlns:p14="http://schemas.microsoft.com/office/powerpoint/2010/main" val="292333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0001"/>
            <a:ext cx="8400150" cy="706091"/>
          </a:xfrm>
        </p:spPr>
        <p:txBody>
          <a:bodyPr>
            <a:normAutofit fontScale="90000"/>
          </a:bodyPr>
          <a:lstStyle/>
          <a:p>
            <a:r>
              <a:rPr lang="en-GB" dirty="0" smtClean="0"/>
              <a:t>Treatment Targets – Impact of Patient Characteristics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34</a:t>
            </a:fld>
            <a:endParaRPr lang="en-GB" dirty="0">
              <a:solidFill>
                <a:srgbClr val="424D58"/>
              </a:solidFill>
            </a:endParaRPr>
          </a:p>
        </p:txBody>
      </p:sp>
      <p:sp>
        <p:nvSpPr>
          <p:cNvPr id="6" name="Text Placeholder 4"/>
          <p:cNvSpPr>
            <a:spLocks noGrp="1"/>
          </p:cNvSpPr>
          <p:nvPr>
            <p:ph idx="1"/>
          </p:nvPr>
        </p:nvSpPr>
        <p:spPr>
          <a:xfrm>
            <a:off x="179512" y="1268760"/>
            <a:ext cx="8784976" cy="1008112"/>
          </a:xfrm>
        </p:spPr>
        <p:txBody>
          <a:bodyPr>
            <a:normAutofit/>
          </a:bodyPr>
          <a:lstStyle/>
          <a:p>
            <a:pPr marL="0" indent="0">
              <a:buNone/>
            </a:pPr>
            <a:r>
              <a:rPr lang="en-GB" sz="2200" b="1" dirty="0" smtClean="0"/>
              <a:t>Key Finding</a:t>
            </a:r>
            <a:endParaRPr lang="en-GB" sz="2200" b="1" dirty="0"/>
          </a:p>
          <a:p>
            <a:pPr marL="0" indent="0">
              <a:buNone/>
            </a:pPr>
            <a:r>
              <a:rPr lang="en-GB" sz="1600" dirty="0" smtClean="0"/>
              <a:t>Statistical modelling has found that most of the variation seen in treatment target achievement cannot be explained by patient demographics.</a:t>
            </a:r>
          </a:p>
        </p:txBody>
      </p:sp>
      <p:sp>
        <p:nvSpPr>
          <p:cNvPr id="7" name="Text Placeholder 4"/>
          <p:cNvSpPr txBox="1">
            <a:spLocks/>
          </p:cNvSpPr>
          <p:nvPr/>
        </p:nvSpPr>
        <p:spPr>
          <a:xfrm>
            <a:off x="161089" y="5287966"/>
            <a:ext cx="8784976" cy="122413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solidFill>
                  <a:srgbClr val="424D58"/>
                </a:solidFill>
              </a:rPr>
              <a:t>Manchester Royal Infirmary serves a relatively young population of patients with Type 1 diabetes, with a higher proportion of women patients than England as a whole. Both of these factors  have some association with poorer treatment target achievement, however the specialist service is performing well. </a:t>
            </a:r>
            <a:r>
              <a:rPr lang="en-GB" sz="1600" dirty="0">
                <a:solidFill>
                  <a:srgbClr val="424D58"/>
                </a:solidFill>
              </a:rPr>
              <a:t>It also serves a relatively ethnically diverse and deprived population, although this has been found to have little association with achievement.</a:t>
            </a:r>
          </a:p>
          <a:p>
            <a:endParaRPr lang="en-GB" sz="1600" dirty="0" smtClean="0">
              <a:solidFill>
                <a:srgbClr val="424D58"/>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40834710"/>
              </p:ext>
            </p:extLst>
          </p:nvPr>
        </p:nvGraphicFramePr>
        <p:xfrm>
          <a:off x="251520" y="3065675"/>
          <a:ext cx="8568952" cy="2220400"/>
        </p:xfrm>
        <a:graphic>
          <a:graphicData uri="http://schemas.openxmlformats.org/drawingml/2006/table">
            <a:tbl>
              <a:tblPr>
                <a:tableStyleId>{5C22544A-7EE6-4342-B048-85BDC9FD1C3A}</a:tableStyleId>
              </a:tblPr>
              <a:tblGrid>
                <a:gridCol w="4028140"/>
                <a:gridCol w="2197167"/>
                <a:gridCol w="2343645"/>
              </a:tblGrid>
              <a:tr h="215396">
                <a:tc>
                  <a:txBody>
                    <a:bodyPr/>
                    <a:lstStyle/>
                    <a:p>
                      <a:pPr algn="l" fontAlgn="b"/>
                      <a:endParaRPr lang="en-GB" sz="1250" b="0" i="0" u="none" strike="noStrike" dirty="0">
                        <a:solidFill>
                          <a:srgbClr val="000000"/>
                        </a:solidFill>
                        <a:effectLst/>
                        <a:latin typeface="Arial"/>
                      </a:endParaRPr>
                    </a:p>
                  </a:txBody>
                  <a:tcPr marL="9525" marR="9525" marT="9525" marB="0" anchor="b"/>
                </a:tc>
                <a:tc gridSpan="2">
                  <a:txBody>
                    <a:bodyPr/>
                    <a:lstStyle/>
                    <a:p>
                      <a:pPr algn="ctr" fontAlgn="b"/>
                      <a:r>
                        <a:rPr lang="en-GB" sz="1250" u="none" strike="noStrike" dirty="0">
                          <a:effectLst/>
                        </a:rPr>
                        <a:t>Type </a:t>
                      </a:r>
                      <a:r>
                        <a:rPr lang="en-GB" sz="1250" u="none" strike="noStrike" dirty="0" smtClean="0">
                          <a:effectLst/>
                        </a:rPr>
                        <a:t>1 </a:t>
                      </a:r>
                      <a:r>
                        <a:rPr lang="en-GB" sz="1250" u="none" strike="noStrike" dirty="0">
                          <a:effectLst/>
                        </a:rPr>
                        <a:t>d</a:t>
                      </a:r>
                      <a:r>
                        <a:rPr lang="en-GB" sz="1250" u="none" strike="noStrike" dirty="0" smtClean="0">
                          <a:effectLst/>
                        </a:rPr>
                        <a:t>iabetes </a:t>
                      </a:r>
                      <a:r>
                        <a:rPr lang="en-GB" sz="1250" u="none" strike="noStrike" dirty="0">
                          <a:effectLst/>
                        </a:rPr>
                        <a:t>p</a:t>
                      </a:r>
                      <a:r>
                        <a:rPr lang="en-GB" sz="1250" u="none" strike="noStrike" dirty="0" smtClean="0">
                          <a:effectLst/>
                        </a:rPr>
                        <a:t>atients</a:t>
                      </a:r>
                      <a:endParaRPr lang="en-GB" sz="1250" b="0" i="0" u="none" strike="noStrike" dirty="0">
                        <a:solidFill>
                          <a:srgbClr val="000000"/>
                        </a:solidFill>
                        <a:effectLst/>
                        <a:latin typeface="Arial"/>
                      </a:endParaRPr>
                    </a:p>
                  </a:txBody>
                  <a:tcPr marL="9525" marR="9525" marT="9525" marB="0" anchor="b"/>
                </a:tc>
                <a:tc hMerge="1">
                  <a:txBody>
                    <a:bodyPr/>
                    <a:lstStyle/>
                    <a:p>
                      <a:endParaRPr lang="en-GB"/>
                    </a:p>
                  </a:txBody>
                  <a:tcPr/>
                </a:tc>
              </a:tr>
              <a:tr h="358773">
                <a:tc>
                  <a:txBody>
                    <a:bodyPr/>
                    <a:lstStyle/>
                    <a:p>
                      <a:pPr algn="l" fontAlgn="b"/>
                      <a:endParaRPr lang="en-GB" sz="1250" b="0" i="0" u="none" strike="noStrike">
                        <a:solidFill>
                          <a:srgbClr val="000000"/>
                        </a:solidFill>
                        <a:effectLst/>
                        <a:latin typeface="Arial"/>
                      </a:endParaRPr>
                    </a:p>
                  </a:txBody>
                  <a:tcPr marL="9525" marR="9525" marT="9525" marB="0" anchor="b"/>
                </a:tc>
                <a:tc>
                  <a:txBody>
                    <a:bodyPr/>
                    <a:lstStyle/>
                    <a:p>
                      <a:pPr algn="r" fontAlgn="b"/>
                      <a:r>
                        <a:rPr lang="en-GB" sz="1250" u="none" strike="noStrike" dirty="0">
                          <a:effectLst/>
                        </a:rPr>
                        <a:t>England</a:t>
                      </a:r>
                      <a:endParaRPr lang="en-GB" sz="1250" b="0" i="0" u="none" strike="noStrike" dirty="0">
                        <a:solidFill>
                          <a:srgbClr val="000000"/>
                        </a:solidFill>
                        <a:effectLst/>
                        <a:latin typeface="Arial"/>
                      </a:endParaRPr>
                    </a:p>
                  </a:txBody>
                  <a:tcPr marL="9525" marR="9525" marT="9525" marB="0" anchor="b"/>
                </a:tc>
                <a:tc>
                  <a:txBody>
                    <a:bodyPr/>
                    <a:lstStyle/>
                    <a:p>
                      <a:pPr algn="r" fontAlgn="b"/>
                      <a:r>
                        <a:rPr lang="en-GB" sz="1250" b="0" i="0" u="none" strike="noStrike" dirty="0" smtClean="0">
                          <a:solidFill>
                            <a:srgbClr val="000000"/>
                          </a:solidFill>
                          <a:effectLst/>
                          <a:latin typeface="+mn-lt"/>
                        </a:rPr>
                        <a:t>Manchester Royal Infirmary</a:t>
                      </a:r>
                      <a:endParaRPr lang="en-GB" sz="1250" b="0" i="0" u="none" strike="noStrike" dirty="0">
                        <a:solidFill>
                          <a:srgbClr val="000000"/>
                        </a:solidFill>
                        <a:effectLst/>
                        <a:latin typeface="Arial"/>
                      </a:endParaRPr>
                    </a:p>
                  </a:txBody>
                  <a:tcPr marL="9525" marR="9525" marT="9525" marB="0" anchor="b"/>
                </a:tc>
              </a:tr>
              <a:tr h="293212">
                <a:tc>
                  <a:txBody>
                    <a:bodyPr/>
                    <a:lstStyle/>
                    <a:p>
                      <a:pPr algn="l" fontAlgn="b"/>
                      <a:r>
                        <a:rPr lang="en-GB" sz="1250" u="none" strike="noStrike" dirty="0">
                          <a:effectLst/>
                        </a:rPr>
                        <a:t>% of patients aged under 65</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u="none" strike="noStrike" dirty="0" smtClean="0">
                          <a:effectLst/>
                        </a:rPr>
                        <a:t>85.8</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rgbClr val="000000"/>
                          </a:solidFill>
                          <a:effectLst/>
                          <a:latin typeface="Arial"/>
                        </a:rPr>
                        <a:t>92.9</a:t>
                      </a:r>
                      <a:endParaRPr lang="en-GB" sz="1250" b="0" i="0" u="none" strike="noStrike" dirty="0">
                        <a:solidFill>
                          <a:srgbClr val="000000"/>
                        </a:solidFill>
                        <a:effectLst/>
                        <a:latin typeface="Arial"/>
                      </a:endParaRPr>
                    </a:p>
                  </a:txBody>
                  <a:tcPr marL="9525" marR="9525" marT="9525" marB="0" anchor="ctr"/>
                </a:tc>
              </a:tr>
              <a:tr h="293840">
                <a:tc>
                  <a:txBody>
                    <a:bodyPr/>
                    <a:lstStyle/>
                    <a:p>
                      <a:pPr algn="l" fontAlgn="b"/>
                      <a:r>
                        <a:rPr lang="en-GB" sz="1250" b="0" i="0" u="none" strike="noStrike" dirty="0" smtClean="0">
                          <a:solidFill>
                            <a:srgbClr val="000000"/>
                          </a:solidFill>
                          <a:effectLst/>
                          <a:latin typeface="Arial"/>
                        </a:rPr>
                        <a:t>% of female</a:t>
                      </a:r>
                      <a:r>
                        <a:rPr lang="en-GB" sz="1250" b="0" i="0" u="none" strike="noStrike" baseline="0" dirty="0" smtClean="0">
                          <a:solidFill>
                            <a:srgbClr val="000000"/>
                          </a:solidFill>
                          <a:effectLst/>
                          <a:latin typeface="Arial"/>
                        </a:rPr>
                        <a:t> patients</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rgbClr val="000000"/>
                          </a:solidFill>
                          <a:effectLst/>
                          <a:latin typeface="Arial"/>
                        </a:rPr>
                        <a:t>43.5</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rgbClr val="000000"/>
                          </a:solidFill>
                          <a:effectLst/>
                          <a:latin typeface="Arial"/>
                        </a:rPr>
                        <a:t>49.8</a:t>
                      </a:r>
                      <a:endParaRPr lang="en-GB" sz="1250" b="0" i="0" u="none" strike="noStrike" dirty="0">
                        <a:solidFill>
                          <a:srgbClr val="000000"/>
                        </a:solidFill>
                        <a:effectLst/>
                        <a:latin typeface="Arial"/>
                      </a:endParaRPr>
                    </a:p>
                  </a:txBody>
                  <a:tcPr marL="9525" marR="9525" marT="9525" marB="0" anchor="ctr"/>
                </a:tc>
              </a:tr>
              <a:tr h="358773">
                <a:tc>
                  <a:txBody>
                    <a:bodyPr/>
                    <a:lstStyle/>
                    <a:p>
                      <a:pPr algn="l" fontAlgn="b"/>
                      <a:r>
                        <a:rPr lang="en-GB" sz="1250" u="none" strike="noStrike" dirty="0">
                          <a:effectLst/>
                        </a:rPr>
                        <a:t>% of patients living in more deprived areas*</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chemeClr val="dk1"/>
                          </a:solidFill>
                          <a:effectLst/>
                          <a:latin typeface="+mn-lt"/>
                        </a:rPr>
                        <a:t>19.5</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rgbClr val="000000"/>
                          </a:solidFill>
                          <a:effectLst/>
                          <a:latin typeface="Arial"/>
                        </a:rPr>
                        <a:t>29.1</a:t>
                      </a:r>
                      <a:endParaRPr lang="en-GB" sz="1250" b="0" i="0" u="none" strike="noStrike" dirty="0">
                        <a:solidFill>
                          <a:srgbClr val="000000"/>
                        </a:solidFill>
                        <a:effectLst/>
                        <a:latin typeface="Arial"/>
                      </a:endParaRPr>
                    </a:p>
                  </a:txBody>
                  <a:tcPr marL="9525" marR="9525" marT="9525" marB="0" anchor="ctr"/>
                </a:tc>
              </a:tr>
              <a:tr h="341633">
                <a:tc>
                  <a:txBody>
                    <a:bodyPr/>
                    <a:lstStyle/>
                    <a:p>
                      <a:pPr algn="l" fontAlgn="b"/>
                      <a:r>
                        <a:rPr lang="en-GB" sz="1250" u="none" strike="noStrike" dirty="0">
                          <a:effectLst/>
                        </a:rPr>
                        <a:t>% of patients of non-white ethnic origin</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chemeClr val="dk1"/>
                          </a:solidFill>
                          <a:effectLst/>
                          <a:latin typeface="+mn-lt"/>
                        </a:rPr>
                        <a:t>8.1</a:t>
                      </a:r>
                      <a:endParaRPr lang="en-GB" sz="1250" b="0" i="0" u="none" strike="noStrike" dirty="0">
                        <a:solidFill>
                          <a:srgbClr val="000000"/>
                        </a:solidFill>
                        <a:effectLst/>
                        <a:latin typeface="Arial"/>
                      </a:endParaRPr>
                    </a:p>
                  </a:txBody>
                  <a:tcPr marL="9525" marR="9525" marT="9525" marB="0" anchor="ctr"/>
                </a:tc>
                <a:tc>
                  <a:txBody>
                    <a:bodyPr/>
                    <a:lstStyle/>
                    <a:p>
                      <a:pPr algn="r" fontAlgn="b"/>
                      <a:r>
                        <a:rPr lang="en-GB" sz="1250" b="0" i="0" u="none" strike="noStrike" dirty="0" smtClean="0">
                          <a:solidFill>
                            <a:srgbClr val="000000"/>
                          </a:solidFill>
                          <a:effectLst/>
                          <a:latin typeface="Arial"/>
                        </a:rPr>
                        <a:t>14.4</a:t>
                      </a:r>
                      <a:endParaRPr lang="en-GB" sz="1250" b="0" i="0" u="none" strike="noStrike" dirty="0">
                        <a:solidFill>
                          <a:srgbClr val="000000"/>
                        </a:solidFill>
                        <a:effectLst/>
                        <a:latin typeface="Arial"/>
                      </a:endParaRPr>
                    </a:p>
                  </a:txBody>
                  <a:tcPr marL="9525" marR="9525" marT="9525" marB="0" anchor="ctr"/>
                </a:tc>
              </a:tr>
              <a:tr h="358773">
                <a:tc>
                  <a:txBody>
                    <a:bodyPr/>
                    <a:lstStyle/>
                    <a:p>
                      <a:pPr algn="l" fontAlgn="b"/>
                      <a:r>
                        <a:rPr lang="en-GB" sz="1250" b="1" u="none" strike="noStrike">
                          <a:effectLst/>
                        </a:rPr>
                        <a:t>% of patients achieving all three treatment targets</a:t>
                      </a:r>
                      <a:endParaRPr lang="en-GB" sz="1250" b="1" i="0" u="none" strike="noStrike">
                        <a:solidFill>
                          <a:srgbClr val="000000"/>
                        </a:solidFill>
                        <a:effectLst/>
                        <a:latin typeface="Arial"/>
                      </a:endParaRPr>
                    </a:p>
                  </a:txBody>
                  <a:tcPr marL="9525" marR="9525" marT="9525" marB="0" anchor="ctr"/>
                </a:tc>
                <a:tc>
                  <a:txBody>
                    <a:bodyPr/>
                    <a:lstStyle/>
                    <a:p>
                      <a:pPr algn="r" fontAlgn="b"/>
                      <a:r>
                        <a:rPr lang="en-GB" sz="1250" b="1" i="0" u="none" strike="noStrike" dirty="0" smtClean="0">
                          <a:solidFill>
                            <a:schemeClr val="dk1"/>
                          </a:solidFill>
                          <a:effectLst/>
                          <a:latin typeface="+mn-lt"/>
                        </a:rPr>
                        <a:t>18.3</a:t>
                      </a:r>
                      <a:endParaRPr lang="en-GB" sz="1250" b="1" i="0" u="none" strike="noStrike" dirty="0">
                        <a:solidFill>
                          <a:srgbClr val="000000"/>
                        </a:solidFill>
                        <a:effectLst/>
                        <a:latin typeface="Arial"/>
                      </a:endParaRPr>
                    </a:p>
                  </a:txBody>
                  <a:tcPr marL="9525" marR="9525" marT="9525" marB="0" anchor="ctr"/>
                </a:tc>
                <a:tc>
                  <a:txBody>
                    <a:bodyPr/>
                    <a:lstStyle/>
                    <a:p>
                      <a:pPr algn="r" fontAlgn="b"/>
                      <a:r>
                        <a:rPr lang="en-GB" sz="1250" b="1" i="0" u="none" strike="noStrike" dirty="0" smtClean="0">
                          <a:solidFill>
                            <a:srgbClr val="000000"/>
                          </a:solidFill>
                          <a:effectLst/>
                          <a:latin typeface="Arial"/>
                        </a:rPr>
                        <a:t>21.5</a:t>
                      </a:r>
                      <a:endParaRPr lang="en-GB" sz="1250" b="1" i="0" u="none" strike="noStrike" dirty="0">
                        <a:solidFill>
                          <a:srgbClr val="000000"/>
                        </a:solidFill>
                        <a:effectLst/>
                        <a:latin typeface="Arial"/>
                      </a:endParaRPr>
                    </a:p>
                  </a:txBody>
                  <a:tcPr marL="9525" marR="9525" marT="9525" marB="0" anchor="ctr"/>
                </a:tc>
              </a:tr>
            </a:tbl>
          </a:graphicData>
        </a:graphic>
      </p:graphicFrame>
      <p:sp>
        <p:nvSpPr>
          <p:cNvPr id="11" name="Rectangle 10"/>
          <p:cNvSpPr/>
          <p:nvPr/>
        </p:nvSpPr>
        <p:spPr>
          <a:xfrm>
            <a:off x="173682" y="2250068"/>
            <a:ext cx="8784976" cy="815608"/>
          </a:xfrm>
          <a:prstGeom prst="rect">
            <a:avLst/>
          </a:prstGeom>
        </p:spPr>
        <p:txBody>
          <a:bodyPr wrap="square">
            <a:spAutoFit/>
          </a:bodyPr>
          <a:lstStyle/>
          <a:p>
            <a:r>
              <a:rPr lang="en-GB" b="1" dirty="0" smtClean="0">
                <a:solidFill>
                  <a:srgbClr val="005EB8"/>
                </a:solidFill>
              </a:rPr>
              <a:t>Table 5: Selected characteristics and treatment target </a:t>
            </a:r>
            <a:r>
              <a:rPr lang="en-GB" b="1" dirty="0">
                <a:solidFill>
                  <a:srgbClr val="005EB8"/>
                </a:solidFill>
              </a:rPr>
              <a:t>achievement for people with Type </a:t>
            </a:r>
            <a:r>
              <a:rPr lang="en-GB" b="1" dirty="0" smtClean="0">
                <a:solidFill>
                  <a:srgbClr val="005EB8"/>
                </a:solidFill>
              </a:rPr>
              <a:t>1 </a:t>
            </a:r>
            <a:r>
              <a:rPr lang="en-GB" b="1" dirty="0">
                <a:solidFill>
                  <a:srgbClr val="005EB8"/>
                </a:solidFill>
              </a:rPr>
              <a:t>diabetes </a:t>
            </a:r>
            <a:r>
              <a:rPr lang="en-GB" b="1" dirty="0" smtClean="0">
                <a:solidFill>
                  <a:srgbClr val="005EB8"/>
                </a:solidFill>
              </a:rPr>
              <a:t>in England and a selected specialist service, 2015-2016</a:t>
            </a:r>
          </a:p>
          <a:p>
            <a:pPr algn="r"/>
            <a:r>
              <a:rPr lang="en-GB" sz="1100" b="1" dirty="0" smtClean="0">
                <a:solidFill>
                  <a:srgbClr val="005EB8"/>
                </a:solidFill>
              </a:rPr>
              <a:t>England</a:t>
            </a:r>
            <a:endParaRPr lang="en-GB" sz="1100" b="1" dirty="0">
              <a:solidFill>
                <a:srgbClr val="005EB8"/>
              </a:solidFill>
            </a:endParaRPr>
          </a:p>
        </p:txBody>
      </p:sp>
    </p:spTree>
    <p:extLst>
      <p:ext uri="{BB962C8B-B14F-4D97-AF65-F5344CB8AC3E}">
        <p14:creationId xmlns:p14="http://schemas.microsoft.com/office/powerpoint/2010/main" val="2603430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640960" cy="648072"/>
          </a:xfrm>
        </p:spPr>
        <p:txBody>
          <a:bodyPr>
            <a:normAutofit/>
          </a:bodyPr>
          <a:lstStyle/>
          <a:p>
            <a:r>
              <a:rPr lang="en-GB" sz="3300" dirty="0" smtClean="0"/>
              <a:t>Treatment Targets – Comments</a:t>
            </a:r>
            <a:endParaRPr lang="en-GB" sz="2200" dirty="0"/>
          </a:p>
        </p:txBody>
      </p:sp>
      <p:sp>
        <p:nvSpPr>
          <p:cNvPr id="5" name="Text Placeholder 4"/>
          <p:cNvSpPr>
            <a:spLocks noGrp="1"/>
          </p:cNvSpPr>
          <p:nvPr>
            <p:ph idx="1"/>
          </p:nvPr>
        </p:nvSpPr>
        <p:spPr>
          <a:xfrm>
            <a:off x="179512" y="1268760"/>
            <a:ext cx="8784976" cy="2016224"/>
          </a:xfrm>
        </p:spPr>
        <p:txBody>
          <a:bodyPr>
            <a:normAutofit lnSpcReduction="10000"/>
          </a:bodyPr>
          <a:lstStyle/>
          <a:p>
            <a:pPr marL="0" indent="0">
              <a:buNone/>
            </a:pPr>
            <a:endParaRPr lang="en-GB" sz="1600" dirty="0" smtClean="0"/>
          </a:p>
          <a:p>
            <a:r>
              <a:rPr lang="en-GB" sz="1600" dirty="0"/>
              <a:t>Target achievement differences between CCGs/LHBs are substantial. Differences in patient demographics do not explain the extent of the variation</a:t>
            </a:r>
            <a:r>
              <a:rPr lang="en-GB" sz="1600" dirty="0" smtClean="0"/>
              <a:t>.</a:t>
            </a:r>
          </a:p>
          <a:p>
            <a:r>
              <a:rPr lang="en-GB" sz="1600" dirty="0" smtClean="0"/>
              <a:t>Differences between </a:t>
            </a:r>
            <a:r>
              <a:rPr lang="en-GB" sz="1600" dirty="0"/>
              <a:t>s</a:t>
            </a:r>
            <a:r>
              <a:rPr lang="en-GB" sz="1600" dirty="0" smtClean="0"/>
              <a:t>pecialist services and between general </a:t>
            </a:r>
            <a:r>
              <a:rPr lang="en-GB" sz="1600" dirty="0"/>
              <a:t>p</a:t>
            </a:r>
            <a:r>
              <a:rPr lang="en-GB" sz="1600" dirty="0" smtClean="0"/>
              <a:t>ractices are substantial and  the differences </a:t>
            </a:r>
            <a:r>
              <a:rPr lang="en-GB" sz="1600" dirty="0"/>
              <a:t>in patient demographics do not explain the extent of the variation.</a:t>
            </a:r>
            <a:endParaRPr lang="en-GB" sz="1600" dirty="0" smtClean="0"/>
          </a:p>
          <a:p>
            <a:r>
              <a:rPr lang="en-GB" sz="1600" dirty="0" smtClean="0"/>
              <a:t>Younger people are less often achieving treatment targets.</a:t>
            </a:r>
          </a:p>
          <a:p>
            <a:r>
              <a:rPr lang="en-GB" sz="1600" dirty="0" smtClean="0"/>
              <a:t>Changes that reduce variation and improve average achievement levels would yield great health benefits.</a:t>
            </a:r>
          </a:p>
        </p:txBody>
      </p:sp>
      <p:sp>
        <p:nvSpPr>
          <p:cNvPr id="2" name="Slide Number Placeholder 1"/>
          <p:cNvSpPr>
            <a:spLocks noGrp="1"/>
          </p:cNvSpPr>
          <p:nvPr>
            <p:ph type="sldNum" sz="quarter" idx="12"/>
          </p:nvPr>
        </p:nvSpPr>
        <p:spPr/>
        <p:txBody>
          <a:bodyPr/>
          <a:lstStyle/>
          <a:p>
            <a:fld id="{4F2E129E-16B7-480B-972E-C025DBFD1D53}" type="slidenum">
              <a:rPr lang="en-GB" smtClean="0"/>
              <a:pPr/>
              <a:t>35</a:t>
            </a:fld>
            <a:endParaRPr lang="en-GB" dirty="0"/>
          </a:p>
        </p:txBody>
      </p:sp>
      <p:sp>
        <p:nvSpPr>
          <p:cNvPr id="6" name="TextBox 5"/>
          <p:cNvSpPr txBox="1"/>
          <p:nvPr/>
        </p:nvSpPr>
        <p:spPr>
          <a:xfrm>
            <a:off x="179512" y="3645024"/>
            <a:ext cx="8640960" cy="2585323"/>
          </a:xfrm>
          <a:prstGeom prst="rect">
            <a:avLst/>
          </a:prstGeom>
          <a:solidFill>
            <a:srgbClr val="D0D5D6"/>
          </a:solidFill>
        </p:spPr>
        <p:txBody>
          <a:bodyPr wrap="square" rtlCol="0">
            <a:spAutoFit/>
          </a:bodyPr>
          <a:lstStyle/>
          <a:p>
            <a:r>
              <a:rPr lang="en-GB" u="sng" dirty="0" smtClean="0"/>
              <a:t>Recommendations</a:t>
            </a:r>
          </a:p>
          <a:p>
            <a:pPr marL="285750" indent="-285750">
              <a:buFont typeface="Arial" panose="020B0604020202020204" pitchFamily="34" charset="0"/>
              <a:buChar char="•"/>
            </a:pPr>
            <a:r>
              <a:rPr lang="en-GB" b="1" dirty="0" smtClean="0">
                <a:solidFill>
                  <a:schemeClr val="accent6"/>
                </a:solidFill>
              </a:rPr>
              <a:t>Commissioners: </a:t>
            </a:r>
            <a:endParaRPr lang="en-GB" b="1" dirty="0">
              <a:solidFill>
                <a:schemeClr val="accent6"/>
              </a:solidFill>
            </a:endParaRPr>
          </a:p>
          <a:p>
            <a:pPr marL="742950" lvl="1" indent="-285750">
              <a:buFont typeface="Arial" panose="020B0604020202020204" pitchFamily="34" charset="0"/>
              <a:buChar char="•"/>
            </a:pPr>
            <a:r>
              <a:rPr lang="en-GB" dirty="0">
                <a:solidFill>
                  <a:schemeClr val="accent6"/>
                </a:solidFill>
              </a:rPr>
              <a:t>S</a:t>
            </a:r>
            <a:r>
              <a:rPr lang="en-GB" dirty="0" smtClean="0">
                <a:solidFill>
                  <a:schemeClr val="accent6"/>
                </a:solidFill>
              </a:rPr>
              <a:t>upport </a:t>
            </a:r>
            <a:r>
              <a:rPr lang="en-GB" dirty="0">
                <a:solidFill>
                  <a:schemeClr val="accent6"/>
                </a:solidFill>
              </a:rPr>
              <a:t>services that show they have challenges providing good outcomes</a:t>
            </a:r>
          </a:p>
          <a:p>
            <a:pPr marL="742950" lvl="1" indent="-285750">
              <a:buFont typeface="Arial" panose="020B0604020202020204" pitchFamily="34" charset="0"/>
              <a:buChar char="•"/>
            </a:pPr>
            <a:r>
              <a:rPr lang="en-GB" dirty="0">
                <a:solidFill>
                  <a:schemeClr val="accent6"/>
                </a:solidFill>
              </a:rPr>
              <a:t>S</a:t>
            </a:r>
            <a:r>
              <a:rPr lang="en-GB" dirty="0" smtClean="0">
                <a:solidFill>
                  <a:schemeClr val="accent6"/>
                </a:solidFill>
              </a:rPr>
              <a:t>upport </a:t>
            </a:r>
            <a:r>
              <a:rPr lang="en-GB" dirty="0">
                <a:solidFill>
                  <a:schemeClr val="accent6"/>
                </a:solidFill>
              </a:rPr>
              <a:t>trials of new approaches to care for younger people</a:t>
            </a:r>
          </a:p>
          <a:p>
            <a:pPr marL="285750" indent="-285750">
              <a:buFont typeface="Arial" panose="020B0604020202020204" pitchFamily="34" charset="0"/>
              <a:buChar char="•"/>
            </a:pPr>
            <a:r>
              <a:rPr lang="en-GB" b="1" dirty="0">
                <a:solidFill>
                  <a:schemeClr val="accent6"/>
                </a:solidFill>
              </a:rPr>
              <a:t>Specialist and GP </a:t>
            </a:r>
            <a:r>
              <a:rPr lang="en-GB" b="1" dirty="0" smtClean="0">
                <a:solidFill>
                  <a:schemeClr val="accent6"/>
                </a:solidFill>
              </a:rPr>
              <a:t>services: </a:t>
            </a:r>
            <a:endParaRPr lang="en-GB" b="1" dirty="0">
              <a:solidFill>
                <a:schemeClr val="accent6"/>
              </a:solidFill>
            </a:endParaRPr>
          </a:p>
          <a:p>
            <a:pPr marL="742950" lvl="1" indent="-285750">
              <a:buFont typeface="Arial" panose="020B0604020202020204" pitchFamily="34" charset="0"/>
              <a:buChar char="•"/>
            </a:pPr>
            <a:r>
              <a:rPr lang="en-GB" dirty="0">
                <a:solidFill>
                  <a:schemeClr val="accent6"/>
                </a:solidFill>
              </a:rPr>
              <a:t>B</a:t>
            </a:r>
            <a:r>
              <a:rPr lang="en-GB" dirty="0" smtClean="0">
                <a:solidFill>
                  <a:schemeClr val="accent6"/>
                </a:solidFill>
              </a:rPr>
              <a:t>enchmark </a:t>
            </a:r>
            <a:r>
              <a:rPr lang="en-GB" dirty="0">
                <a:solidFill>
                  <a:schemeClr val="accent6"/>
                </a:solidFill>
              </a:rPr>
              <a:t>against their </a:t>
            </a:r>
            <a:r>
              <a:rPr lang="en-GB" dirty="0" smtClean="0">
                <a:solidFill>
                  <a:schemeClr val="accent6"/>
                </a:solidFill>
              </a:rPr>
              <a:t>peers using both </a:t>
            </a:r>
            <a:r>
              <a:rPr lang="en-GB" dirty="0" smtClean="0">
                <a:solidFill>
                  <a:schemeClr val="accent6"/>
                </a:solidFill>
                <a:hlinkClick r:id="rId3"/>
              </a:rPr>
              <a:t>local and national data </a:t>
            </a:r>
            <a:endParaRPr lang="en-GB" dirty="0">
              <a:solidFill>
                <a:schemeClr val="accent6"/>
              </a:solidFill>
            </a:endParaRPr>
          </a:p>
          <a:p>
            <a:pPr marL="742950" lvl="1" indent="-285750">
              <a:buFont typeface="Arial" panose="020B0604020202020204" pitchFamily="34" charset="0"/>
              <a:buChar char="•"/>
            </a:pPr>
            <a:r>
              <a:rPr lang="en-GB" dirty="0">
                <a:solidFill>
                  <a:schemeClr val="accent6"/>
                </a:solidFill>
              </a:rPr>
              <a:t>C</a:t>
            </a:r>
            <a:r>
              <a:rPr lang="en-GB" dirty="0" smtClean="0">
                <a:solidFill>
                  <a:schemeClr val="accent6"/>
                </a:solidFill>
              </a:rPr>
              <a:t>hoose </a:t>
            </a:r>
            <a:r>
              <a:rPr lang="en-GB" dirty="0">
                <a:solidFill>
                  <a:schemeClr val="accent6"/>
                </a:solidFill>
              </a:rPr>
              <a:t>a priority for improvement</a:t>
            </a:r>
          </a:p>
          <a:p>
            <a:pPr marL="742950" lvl="1" indent="-285750">
              <a:buFont typeface="Arial" panose="020B0604020202020204" pitchFamily="34" charset="0"/>
              <a:buChar char="•"/>
            </a:pPr>
            <a:r>
              <a:rPr lang="en-GB" dirty="0">
                <a:solidFill>
                  <a:schemeClr val="accent6"/>
                </a:solidFill>
              </a:rPr>
              <a:t>U</a:t>
            </a:r>
            <a:r>
              <a:rPr lang="en-GB" dirty="0" smtClean="0">
                <a:solidFill>
                  <a:schemeClr val="accent6"/>
                </a:solidFill>
              </a:rPr>
              <a:t>se </a:t>
            </a:r>
            <a:r>
              <a:rPr lang="en-GB" dirty="0">
                <a:solidFill>
                  <a:schemeClr val="accent6"/>
                </a:solidFill>
              </a:rPr>
              <a:t>the </a:t>
            </a:r>
            <a:r>
              <a:rPr lang="en-GB" dirty="0" smtClean="0">
                <a:solidFill>
                  <a:schemeClr val="accent6"/>
                </a:solidFill>
                <a:hlinkClick r:id="rId4"/>
              </a:rPr>
              <a:t>NDA QI guides </a:t>
            </a:r>
            <a:r>
              <a:rPr lang="en-GB" dirty="0">
                <a:solidFill>
                  <a:schemeClr val="accent6"/>
                </a:solidFill>
              </a:rPr>
              <a:t>to identify opportunities</a:t>
            </a:r>
          </a:p>
          <a:p>
            <a:pPr marL="742950" lvl="1" indent="-285750">
              <a:buFont typeface="Arial" panose="020B0604020202020204" pitchFamily="34" charset="0"/>
              <a:buChar char="•"/>
            </a:pPr>
            <a:r>
              <a:rPr lang="en-GB" dirty="0" smtClean="0">
                <a:solidFill>
                  <a:schemeClr val="accent6"/>
                </a:solidFill>
              </a:rPr>
              <a:t>Implement </a:t>
            </a:r>
            <a:r>
              <a:rPr lang="en-GB" dirty="0">
                <a:solidFill>
                  <a:schemeClr val="accent6"/>
                </a:solidFill>
              </a:rPr>
              <a:t>improvement </a:t>
            </a:r>
            <a:r>
              <a:rPr lang="en-GB" dirty="0" smtClean="0">
                <a:solidFill>
                  <a:schemeClr val="accent6"/>
                </a:solidFill>
              </a:rPr>
              <a:t>plans</a:t>
            </a:r>
            <a:endParaRPr lang="en-GB" dirty="0">
              <a:solidFill>
                <a:schemeClr val="accent6"/>
              </a:solidFill>
            </a:endParaRPr>
          </a:p>
        </p:txBody>
      </p:sp>
    </p:spTree>
    <p:extLst>
      <p:ext uri="{BB962C8B-B14F-4D97-AF65-F5344CB8AC3E}">
        <p14:creationId xmlns:p14="http://schemas.microsoft.com/office/powerpoint/2010/main" val="3086828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01"/>
            <a:ext cx="8028472" cy="706091"/>
          </a:xfrm>
        </p:spPr>
        <p:txBody>
          <a:bodyPr>
            <a:normAutofit/>
          </a:bodyPr>
          <a:lstStyle/>
          <a:p>
            <a:r>
              <a:rPr lang="en-GB" sz="3300" dirty="0" smtClean="0"/>
              <a:t>National Diabetes Audit 2015-2016</a:t>
            </a:r>
            <a:endParaRPr lang="en-GB" sz="3300" dirty="0"/>
          </a:p>
        </p:txBody>
      </p:sp>
      <p:sp>
        <p:nvSpPr>
          <p:cNvPr id="4" name="Slide Number Placeholder 3"/>
          <p:cNvSpPr>
            <a:spLocks noGrp="1"/>
          </p:cNvSpPr>
          <p:nvPr>
            <p:ph type="sldNum" sz="quarter" idx="12"/>
          </p:nvPr>
        </p:nvSpPr>
        <p:spPr/>
        <p:txBody>
          <a:bodyPr/>
          <a:lstStyle/>
          <a:p>
            <a:fld id="{280AA684-6FB9-400F-B313-F111F0F48737}" type="slidenum">
              <a:rPr lang="en-GB" smtClean="0"/>
              <a:t>36</a:t>
            </a:fld>
            <a:endParaRPr lang="en-GB" dirty="0"/>
          </a:p>
        </p:txBody>
      </p:sp>
      <p:sp>
        <p:nvSpPr>
          <p:cNvPr id="6" name="Content Placeholder 2"/>
          <p:cNvSpPr txBox="1">
            <a:spLocks/>
          </p:cNvSpPr>
          <p:nvPr/>
        </p:nvSpPr>
        <p:spPr>
          <a:xfrm>
            <a:off x="251520" y="1340768"/>
            <a:ext cx="8568952" cy="5256584"/>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dirty="0" smtClean="0">
              <a:solidFill>
                <a:srgbClr val="00A050"/>
              </a:solidFill>
            </a:endParaRPr>
          </a:p>
          <a:p>
            <a:pPr marL="0" indent="0">
              <a:buFont typeface="Arial" pitchFamily="34" charset="0"/>
              <a:buNone/>
            </a:pPr>
            <a:endParaRPr lang="en-GB" dirty="0" smtClean="0">
              <a:solidFill>
                <a:srgbClr val="00A050"/>
              </a:solidFill>
            </a:endParaRPr>
          </a:p>
        </p:txBody>
      </p:sp>
      <p:pic>
        <p:nvPicPr>
          <p:cNvPr id="5" name="Picture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1444" y="1484784"/>
            <a:ext cx="8241111" cy="4608195"/>
          </a:xfrm>
          <a:prstGeom prst="rect">
            <a:avLst/>
          </a:prstGeom>
        </p:spPr>
      </p:pic>
      <p:sp>
        <p:nvSpPr>
          <p:cNvPr id="3" name="Rectangle 2"/>
          <p:cNvSpPr/>
          <p:nvPr/>
        </p:nvSpPr>
        <p:spPr>
          <a:xfrm>
            <a:off x="2286000" y="2938008"/>
            <a:ext cx="6246440" cy="954107"/>
          </a:xfrm>
          <a:prstGeom prst="rect">
            <a:avLst/>
          </a:prstGeom>
        </p:spPr>
        <p:txBody>
          <a:bodyPr wrap="square">
            <a:spAutoFit/>
          </a:bodyPr>
          <a:lstStyle/>
          <a:p>
            <a:r>
              <a:rPr lang="en-GB" sz="2800" b="1" dirty="0">
                <a:solidFill>
                  <a:schemeClr val="accent1"/>
                </a:solidFill>
              </a:rPr>
              <a:t>Definitions, footnotes, data sources and further reading</a:t>
            </a:r>
          </a:p>
        </p:txBody>
      </p:sp>
    </p:spTree>
    <p:extLst>
      <p:ext uri="{BB962C8B-B14F-4D97-AF65-F5344CB8AC3E}">
        <p14:creationId xmlns:p14="http://schemas.microsoft.com/office/powerpoint/2010/main" val="1637377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3"/>
            <a:ext cx="7632000" cy="648072"/>
          </a:xfrm>
        </p:spPr>
        <p:txBody>
          <a:bodyPr/>
          <a:lstStyle/>
          <a:p>
            <a:r>
              <a:rPr lang="en-GB" dirty="0" smtClean="0"/>
              <a:t>Definitions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37</a:t>
            </a:fld>
            <a:endParaRPr lang="en-GB" dirty="0"/>
          </a:p>
        </p:txBody>
      </p:sp>
      <p:sp>
        <p:nvSpPr>
          <p:cNvPr id="6" name="TextBox 5"/>
          <p:cNvSpPr txBox="1"/>
          <p:nvPr/>
        </p:nvSpPr>
        <p:spPr>
          <a:xfrm>
            <a:off x="251520" y="1340768"/>
            <a:ext cx="8496944" cy="5724644"/>
          </a:xfrm>
          <a:prstGeom prst="rect">
            <a:avLst/>
          </a:prstGeom>
          <a:noFill/>
        </p:spPr>
        <p:txBody>
          <a:bodyPr wrap="square" rtlCol="0">
            <a:spAutoFit/>
          </a:bodyPr>
          <a:lstStyle/>
          <a:p>
            <a:pPr>
              <a:spcAft>
                <a:spcPts val="600"/>
              </a:spcAft>
            </a:pPr>
            <a:r>
              <a:rPr lang="en-GB" sz="1500" b="1" dirty="0">
                <a:solidFill>
                  <a:schemeClr val="accent1"/>
                </a:solidFill>
              </a:rPr>
              <a:t>Diabetes </a:t>
            </a:r>
            <a:endParaRPr lang="en-GB" sz="1500" b="1" dirty="0" smtClean="0">
              <a:solidFill>
                <a:schemeClr val="accent1"/>
              </a:solidFill>
            </a:endParaRPr>
          </a:p>
          <a:p>
            <a:pPr>
              <a:spcAft>
                <a:spcPts val="600"/>
              </a:spcAft>
            </a:pPr>
            <a:r>
              <a:rPr lang="en-GB" sz="1500" dirty="0" smtClean="0"/>
              <a:t>Diabetes is </a:t>
            </a:r>
            <a:r>
              <a:rPr lang="en-GB" sz="1500" dirty="0"/>
              <a:t>a condition where the amount of glucose in the blood is too high because the pancreas doesn’t produce enough insulin.  Insulin is a hormone produced by the pancreas that allows glucose to be used as a body fuel and other nutrients to be used as building blocks. There are two main types of diabetes: Type 1 diabetes (no insulin); Type 2 diabetes (insufficient insulin)</a:t>
            </a:r>
          </a:p>
          <a:p>
            <a:endParaRPr lang="en-GB" sz="1500" b="1" dirty="0"/>
          </a:p>
          <a:p>
            <a:pPr>
              <a:spcAft>
                <a:spcPts val="600"/>
              </a:spcAft>
            </a:pPr>
            <a:r>
              <a:rPr lang="en-GB" sz="1500" b="1" dirty="0">
                <a:solidFill>
                  <a:schemeClr val="accent1"/>
                </a:solidFill>
              </a:rPr>
              <a:t>Care Processes (NICE recommends all of these at least once a year)</a:t>
            </a:r>
          </a:p>
          <a:p>
            <a:r>
              <a:rPr lang="en-GB" sz="1500" b="1" dirty="0"/>
              <a:t>Blood Pressure</a:t>
            </a:r>
            <a:r>
              <a:rPr lang="en-GB" sz="1500" dirty="0"/>
              <a:t> is a measurement of the force driving the blood through the arteries. Blood pressure readings contain two figures, e.g.130/80. The first is known as the systolic pressure which is produced when the heart contracts. The second is the diastolic pressure which is when the heart relaxes to refill with blood.</a:t>
            </a:r>
          </a:p>
          <a:p>
            <a:r>
              <a:rPr lang="en-GB" sz="1500" b="1" dirty="0"/>
              <a:t>BMI measurement</a:t>
            </a:r>
            <a:r>
              <a:rPr lang="en-GB" sz="1500" dirty="0"/>
              <a:t> – Body Mass Index calculated from weight and height to classify under, normal and over-weight</a:t>
            </a:r>
          </a:p>
          <a:p>
            <a:pPr lvl="0"/>
            <a:r>
              <a:rPr lang="en-GB" sz="1500" b="1" dirty="0"/>
              <a:t>Serum creatinine</a:t>
            </a:r>
            <a:r>
              <a:rPr lang="en-GB" sz="1500" dirty="0"/>
              <a:t> – this blood test is used as measure kidney function</a:t>
            </a:r>
          </a:p>
          <a:p>
            <a:pPr lvl="0"/>
            <a:r>
              <a:rPr lang="en-GB" sz="1500" b="1" dirty="0"/>
              <a:t>Urinary albumin</a:t>
            </a:r>
            <a:r>
              <a:rPr lang="en-GB" sz="1500" dirty="0"/>
              <a:t> – this urine test detects the earliest stages of kidney disease</a:t>
            </a:r>
          </a:p>
          <a:p>
            <a:pPr lvl="0"/>
            <a:r>
              <a:rPr lang="en-GB" sz="1500" b="1" dirty="0"/>
              <a:t>Cholesterol - </a:t>
            </a:r>
            <a:r>
              <a:rPr lang="en-GB" sz="1500" dirty="0"/>
              <a:t> this blood test measures a type of fat that can damage blood vessels</a:t>
            </a:r>
          </a:p>
          <a:p>
            <a:r>
              <a:rPr lang="en-GB" sz="1500" b="1" dirty="0"/>
              <a:t>Foot check</a:t>
            </a:r>
            <a:r>
              <a:rPr lang="en-GB" sz="1500" dirty="0"/>
              <a:t> - this examination checks the blood supply and sensation (feeling) in the feet. Loss of either is a risk for foot disease</a:t>
            </a:r>
          </a:p>
          <a:p>
            <a:r>
              <a:rPr lang="en-GB" sz="1500" b="1" dirty="0"/>
              <a:t>Smoking Status</a:t>
            </a:r>
            <a:r>
              <a:rPr lang="en-GB" sz="1500" dirty="0"/>
              <a:t>  - this records whether the person is a smoker. Smoking increases the diabetic risk for heart attacks and stroke</a:t>
            </a:r>
          </a:p>
          <a:p>
            <a:r>
              <a:rPr lang="en-GB" sz="1500" b="1" dirty="0"/>
              <a:t>HbA1c </a:t>
            </a:r>
            <a:r>
              <a:rPr lang="en-GB" sz="1500" dirty="0"/>
              <a:t>– this is a blood test for average blood glucose levels during the previous two to three months.</a:t>
            </a:r>
          </a:p>
          <a:p>
            <a:endParaRPr lang="en-GB" sz="1600" dirty="0"/>
          </a:p>
        </p:txBody>
      </p:sp>
    </p:spTree>
    <p:extLst>
      <p:ext uri="{BB962C8B-B14F-4D97-AF65-F5344CB8AC3E}">
        <p14:creationId xmlns:p14="http://schemas.microsoft.com/office/powerpoint/2010/main" val="1838423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3"/>
            <a:ext cx="7632000" cy="648072"/>
          </a:xfrm>
        </p:spPr>
        <p:txBody>
          <a:bodyPr/>
          <a:lstStyle/>
          <a:p>
            <a:r>
              <a:rPr lang="en-GB" dirty="0" smtClean="0"/>
              <a:t>Definitions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38</a:t>
            </a:fld>
            <a:endParaRPr lang="en-GB" dirty="0"/>
          </a:p>
        </p:txBody>
      </p:sp>
      <p:sp>
        <p:nvSpPr>
          <p:cNvPr id="6" name="TextBox 5"/>
          <p:cNvSpPr txBox="1"/>
          <p:nvPr/>
        </p:nvSpPr>
        <p:spPr>
          <a:xfrm>
            <a:off x="323528" y="1340768"/>
            <a:ext cx="8640960" cy="4530471"/>
          </a:xfrm>
          <a:prstGeom prst="rect">
            <a:avLst/>
          </a:prstGeom>
          <a:noFill/>
        </p:spPr>
        <p:txBody>
          <a:bodyPr wrap="square" rtlCol="0">
            <a:spAutoFit/>
          </a:bodyPr>
          <a:lstStyle/>
          <a:p>
            <a:r>
              <a:rPr lang="en-GB" sz="1400" b="1" dirty="0" smtClean="0">
                <a:solidFill>
                  <a:schemeClr val="accent1"/>
                </a:solidFill>
              </a:rPr>
              <a:t>Urine </a:t>
            </a:r>
            <a:r>
              <a:rPr lang="en-GB" sz="1400" b="1" dirty="0">
                <a:solidFill>
                  <a:schemeClr val="accent1"/>
                </a:solidFill>
              </a:rPr>
              <a:t>Albumin-to-Creatinine Ratio (UACR)</a:t>
            </a:r>
          </a:p>
          <a:p>
            <a:r>
              <a:rPr lang="en-GB" sz="1400" dirty="0" smtClean="0"/>
              <a:t>UACR </a:t>
            </a:r>
            <a:r>
              <a:rPr lang="en-GB" sz="1400" dirty="0"/>
              <a:t>is a ratio between two measured </a:t>
            </a:r>
            <a:r>
              <a:rPr lang="en-GB" sz="1400" dirty="0" smtClean="0"/>
              <a:t>substances urine albumin and urine creatinine. </a:t>
            </a:r>
            <a:r>
              <a:rPr lang="en-GB" sz="1400" dirty="0"/>
              <a:t>Unlike a </a:t>
            </a:r>
            <a:r>
              <a:rPr lang="en-GB" sz="1400" dirty="0" smtClean="0"/>
              <a:t>urine dipstick </a:t>
            </a:r>
            <a:r>
              <a:rPr lang="en-GB" sz="1400" dirty="0"/>
              <a:t>test for albumin, UACR is unaffected by variation in urine concentration. </a:t>
            </a:r>
            <a:endParaRPr lang="en-GB" sz="1400" b="1" dirty="0">
              <a:solidFill>
                <a:schemeClr val="accent1"/>
              </a:solidFill>
            </a:endParaRPr>
          </a:p>
          <a:p>
            <a:pPr>
              <a:spcAft>
                <a:spcPts val="600"/>
              </a:spcAft>
            </a:pPr>
            <a:endParaRPr lang="en-GB" sz="1400" b="1" dirty="0" smtClean="0">
              <a:solidFill>
                <a:schemeClr val="accent1"/>
              </a:solidFill>
            </a:endParaRPr>
          </a:p>
          <a:p>
            <a:pPr>
              <a:spcAft>
                <a:spcPts val="600"/>
              </a:spcAft>
            </a:pPr>
            <a:r>
              <a:rPr lang="en-GB" sz="1400" b="1" dirty="0" smtClean="0">
                <a:solidFill>
                  <a:schemeClr val="accent1"/>
                </a:solidFill>
              </a:rPr>
              <a:t>Treatment </a:t>
            </a:r>
            <a:r>
              <a:rPr lang="en-GB" sz="1400" b="1" dirty="0">
                <a:solidFill>
                  <a:schemeClr val="accent1"/>
                </a:solidFill>
              </a:rPr>
              <a:t>Targets (NICE defines target levels to reduce risks of complications for people with diabetes)</a:t>
            </a:r>
          </a:p>
          <a:p>
            <a:pPr>
              <a:spcAft>
                <a:spcPts val="600"/>
              </a:spcAft>
            </a:pPr>
            <a:r>
              <a:rPr lang="en-GB" sz="1400" b="1" dirty="0"/>
              <a:t>HbA1c </a:t>
            </a:r>
            <a:r>
              <a:rPr lang="en-GB" sz="1400" dirty="0"/>
              <a:t>- the closer this is to normal (less than 42mmol/mol) the lower is the risk of all long term complications of diabetes</a:t>
            </a:r>
          </a:p>
          <a:p>
            <a:pPr>
              <a:spcAft>
                <a:spcPts val="600"/>
              </a:spcAft>
            </a:pPr>
            <a:r>
              <a:rPr lang="en-GB" sz="1400" b="1" dirty="0"/>
              <a:t>Cholesterol</a:t>
            </a:r>
            <a:r>
              <a:rPr lang="en-GB" sz="1400" dirty="0"/>
              <a:t> – reducing cholesterol levels lowers the risk of heart attacks and strokes</a:t>
            </a:r>
          </a:p>
          <a:p>
            <a:pPr>
              <a:spcAft>
                <a:spcPts val="600"/>
              </a:spcAft>
            </a:pPr>
            <a:r>
              <a:rPr lang="en-GB" sz="1400" b="1" dirty="0"/>
              <a:t>Blood Pressure</a:t>
            </a:r>
            <a:r>
              <a:rPr lang="en-GB" sz="1400" dirty="0"/>
              <a:t> –  high levels are a risk for heart attacks and strokes; they also drive progression of eye and kidney disease </a:t>
            </a:r>
          </a:p>
          <a:p>
            <a:pPr>
              <a:spcAft>
                <a:spcPts val="600"/>
              </a:spcAft>
            </a:pPr>
            <a:endParaRPr lang="en-GB" sz="1400" dirty="0"/>
          </a:p>
          <a:p>
            <a:pPr>
              <a:spcAft>
                <a:spcPts val="600"/>
              </a:spcAft>
            </a:pPr>
            <a:r>
              <a:rPr lang="en-GB" sz="1400" b="1" dirty="0">
                <a:solidFill>
                  <a:schemeClr val="accent1"/>
                </a:solidFill>
              </a:rPr>
              <a:t>Specialist Service </a:t>
            </a:r>
          </a:p>
          <a:p>
            <a:pPr>
              <a:lnSpc>
                <a:spcPct val="120000"/>
              </a:lnSpc>
              <a:spcAft>
                <a:spcPts val="600"/>
              </a:spcAft>
            </a:pPr>
            <a:r>
              <a:rPr lang="en-GB" sz="1400" dirty="0"/>
              <a:t>This is a service (often hospital based but sometimes delivered in a community setting) which includes diabetes specialists working in multidisciplinary teams. These teams usually comprise physicians </a:t>
            </a:r>
            <a:r>
              <a:rPr lang="en-GB" sz="1400" dirty="0" smtClean="0"/>
              <a:t>(</a:t>
            </a:r>
            <a:r>
              <a:rPr lang="en-GB" sz="1400" dirty="0" err="1"/>
              <a:t>d</a:t>
            </a:r>
            <a:r>
              <a:rPr lang="en-GB" sz="1400" dirty="0" err="1" smtClean="0"/>
              <a:t>iabetologists</a:t>
            </a:r>
            <a:r>
              <a:rPr lang="en-GB" sz="1400" dirty="0"/>
              <a:t>), </a:t>
            </a:r>
            <a:r>
              <a:rPr lang="en-GB" sz="1400" dirty="0" smtClean="0"/>
              <a:t>diabetes </a:t>
            </a:r>
            <a:r>
              <a:rPr lang="en-GB" sz="1400" dirty="0"/>
              <a:t>s</a:t>
            </a:r>
            <a:r>
              <a:rPr lang="en-GB" sz="1400" dirty="0" smtClean="0"/>
              <a:t>pecialist </a:t>
            </a:r>
            <a:r>
              <a:rPr lang="en-GB" sz="1400" dirty="0"/>
              <a:t>nurses and dieticians; it may also include clinical psychologists.</a:t>
            </a:r>
          </a:p>
          <a:p>
            <a:endParaRPr lang="en-GB" sz="1600" dirty="0"/>
          </a:p>
        </p:txBody>
      </p:sp>
    </p:spTree>
    <p:extLst>
      <p:ext uri="{BB962C8B-B14F-4D97-AF65-F5344CB8AC3E}">
        <p14:creationId xmlns:p14="http://schemas.microsoft.com/office/powerpoint/2010/main" val="4065978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3"/>
            <a:ext cx="7632000" cy="648072"/>
          </a:xfrm>
        </p:spPr>
        <p:txBody>
          <a:bodyPr/>
          <a:lstStyle/>
          <a:p>
            <a:r>
              <a:rPr lang="en-GB" dirty="0" smtClean="0"/>
              <a:t>Footnotes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39</a:t>
            </a:fld>
            <a:endParaRPr lang="en-GB" dirty="0"/>
          </a:p>
        </p:txBody>
      </p:sp>
      <p:sp>
        <p:nvSpPr>
          <p:cNvPr id="6" name="TextBox 5"/>
          <p:cNvSpPr txBox="1"/>
          <p:nvPr/>
        </p:nvSpPr>
        <p:spPr>
          <a:xfrm>
            <a:off x="323528" y="1340768"/>
            <a:ext cx="8640960" cy="4604337"/>
          </a:xfrm>
          <a:prstGeom prst="rect">
            <a:avLst/>
          </a:prstGeom>
          <a:noFill/>
        </p:spPr>
        <p:txBody>
          <a:bodyPr wrap="square" rtlCol="0">
            <a:spAutoFit/>
          </a:bodyPr>
          <a:lstStyle/>
          <a:p>
            <a:pPr marL="342900" lvl="0" indent="-342900">
              <a:spcBef>
                <a:spcPct val="20000"/>
              </a:spcBef>
              <a:buFont typeface="+mj-lt"/>
              <a:buAutoNum type="arabicPeriod"/>
            </a:pPr>
            <a:r>
              <a:rPr lang="en-GB" sz="1600" dirty="0">
                <a:solidFill>
                  <a:srgbClr val="003360"/>
                </a:solidFill>
              </a:rPr>
              <a:t>NICE recommended care processes </a:t>
            </a:r>
            <a:r>
              <a:rPr lang="en-GB" sz="1600" u="sng" dirty="0">
                <a:solidFill>
                  <a:srgbClr val="003360"/>
                </a:solidFill>
                <a:hlinkClick r:id="rId2"/>
              </a:rPr>
              <a:t>http://www.nice.org.uk/guidance/conditions-and-diseases/diabetes-and-other-endocrinal--</a:t>
            </a:r>
            <a:r>
              <a:rPr lang="en-GB" sz="1600" u="sng" dirty="0" smtClean="0">
                <a:solidFill>
                  <a:srgbClr val="003360"/>
                </a:solidFill>
                <a:hlinkClick r:id="rId2"/>
              </a:rPr>
              <a:t>nutritional-and-metabolic-conditions/diabetes</a:t>
            </a:r>
            <a:endParaRPr lang="en-GB" sz="1600" u="sng" dirty="0" smtClean="0">
              <a:solidFill>
                <a:srgbClr val="003360"/>
              </a:solidFill>
            </a:endParaRPr>
          </a:p>
          <a:p>
            <a:pPr marL="342900" lvl="0" indent="-342900">
              <a:spcBef>
                <a:spcPct val="20000"/>
              </a:spcBef>
              <a:buFont typeface="+mj-lt"/>
              <a:buAutoNum type="arabicPeriod"/>
            </a:pPr>
            <a:endParaRPr lang="en-GB" sz="1600" u="sng" dirty="0">
              <a:solidFill>
                <a:srgbClr val="003360"/>
              </a:solidFill>
            </a:endParaRPr>
          </a:p>
          <a:p>
            <a:pPr marL="342900" lvl="0" indent="-342900">
              <a:spcBef>
                <a:spcPct val="20000"/>
              </a:spcBef>
              <a:buFont typeface="+mj-lt"/>
              <a:buAutoNum type="arabicPeriod"/>
            </a:pPr>
            <a:r>
              <a:rPr lang="en-GB" sz="1600" dirty="0">
                <a:solidFill>
                  <a:srgbClr val="003360"/>
                </a:solidFill>
              </a:rPr>
              <a:t>National Service Framework (NSF) for Diabetes </a:t>
            </a:r>
            <a:r>
              <a:rPr lang="en-GB" sz="1600" dirty="0">
                <a:solidFill>
                  <a:srgbClr val="003360"/>
                </a:solidFill>
                <a:hlinkClick r:id="rId3"/>
              </a:rPr>
              <a:t>https://www.gov.uk/government/publications/national-service-framework-diabetes</a:t>
            </a:r>
            <a:r>
              <a:rPr lang="en-GB" sz="1600" dirty="0">
                <a:solidFill>
                  <a:srgbClr val="003360"/>
                </a:solidFill>
              </a:rPr>
              <a:t/>
            </a:r>
            <a:br>
              <a:rPr lang="en-GB" sz="1600" dirty="0">
                <a:solidFill>
                  <a:srgbClr val="003360"/>
                </a:solidFill>
              </a:rPr>
            </a:br>
            <a:r>
              <a:rPr lang="en-GB" sz="1600" dirty="0">
                <a:solidFill>
                  <a:srgbClr val="003360"/>
                </a:solidFill>
              </a:rPr>
              <a:t>NICE Clinical Guidelines – GN17: Type 1 diabetes in adults: diagnosis and management </a:t>
            </a:r>
            <a:r>
              <a:rPr lang="en-GB" sz="1600" u="sng" dirty="0">
                <a:solidFill>
                  <a:srgbClr val="003360"/>
                </a:solidFill>
                <a:hlinkClick r:id="rId4"/>
              </a:rPr>
              <a:t>http://www.nice.org.uk/guidance/ng17</a:t>
            </a:r>
            <a:r>
              <a:rPr lang="en-GB" sz="1600" dirty="0">
                <a:solidFill>
                  <a:srgbClr val="003360"/>
                </a:solidFill>
              </a:rPr>
              <a:t/>
            </a:r>
            <a:br>
              <a:rPr lang="en-GB" sz="1600" dirty="0">
                <a:solidFill>
                  <a:srgbClr val="003360"/>
                </a:solidFill>
              </a:rPr>
            </a:br>
            <a:r>
              <a:rPr lang="en-GB" sz="1600" dirty="0">
                <a:solidFill>
                  <a:srgbClr val="003360"/>
                </a:solidFill>
              </a:rPr>
              <a:t>NICE Clinical Guidelines – NG28: Type 2 diabetes in adults: management </a:t>
            </a:r>
            <a:r>
              <a:rPr lang="en-GB" sz="1600" u="sng" dirty="0">
                <a:solidFill>
                  <a:srgbClr val="003360"/>
                </a:solidFill>
                <a:hlinkClick r:id="rId5"/>
              </a:rPr>
              <a:t>http://www.nice.org.uk/guidance/ng28</a:t>
            </a:r>
            <a:r>
              <a:rPr lang="en-GB" sz="1600" dirty="0">
                <a:solidFill>
                  <a:srgbClr val="003360"/>
                </a:solidFill>
              </a:rPr>
              <a:t/>
            </a:r>
            <a:br>
              <a:rPr lang="en-GB" sz="1600" dirty="0">
                <a:solidFill>
                  <a:srgbClr val="003360"/>
                </a:solidFill>
              </a:rPr>
            </a:br>
            <a:r>
              <a:rPr lang="en-GB" sz="1600" dirty="0">
                <a:solidFill>
                  <a:srgbClr val="003360"/>
                </a:solidFill>
              </a:rPr>
              <a:t>NICE – Diabetes in Adults Quality Standard </a:t>
            </a:r>
            <a:r>
              <a:rPr lang="en-GB" sz="1600" dirty="0">
                <a:solidFill>
                  <a:srgbClr val="003360"/>
                </a:solidFill>
                <a:hlinkClick r:id="rId6"/>
              </a:rPr>
              <a:t>http://</a:t>
            </a:r>
            <a:r>
              <a:rPr lang="en-GB" sz="1600" dirty="0" smtClean="0">
                <a:solidFill>
                  <a:srgbClr val="003360"/>
                </a:solidFill>
                <a:hlinkClick r:id="rId6"/>
              </a:rPr>
              <a:t>guidance.nice.org.uk/QS6</a:t>
            </a:r>
            <a:endParaRPr lang="en-GB" sz="1600" dirty="0" smtClean="0">
              <a:solidFill>
                <a:srgbClr val="003360"/>
              </a:solidFill>
            </a:endParaRPr>
          </a:p>
          <a:p>
            <a:pPr marL="342900" lvl="0" indent="-342900">
              <a:spcBef>
                <a:spcPct val="20000"/>
              </a:spcBef>
              <a:buFont typeface="+mj-lt"/>
              <a:buAutoNum type="arabicPeriod"/>
            </a:pPr>
            <a:endParaRPr lang="en-GB" sz="1600" dirty="0">
              <a:solidFill>
                <a:srgbClr val="003360"/>
              </a:solidFill>
            </a:endParaRPr>
          </a:p>
          <a:p>
            <a:pPr marL="342900" lvl="0" indent="-342900">
              <a:spcBef>
                <a:spcPct val="20000"/>
              </a:spcBef>
              <a:buFont typeface="+mj-lt"/>
              <a:buAutoNum type="arabicPeriod"/>
            </a:pPr>
            <a:r>
              <a:rPr lang="en-GB" sz="1600" dirty="0">
                <a:solidFill>
                  <a:srgbClr val="003360"/>
                </a:solidFill>
              </a:rPr>
              <a:t>Type 2 diabetes includes people with Maturity-onset Diabetes of the Young (MODY), other and non specified diabetes type</a:t>
            </a:r>
            <a:r>
              <a:rPr lang="en-GB" sz="1600" dirty="0" smtClean="0">
                <a:solidFill>
                  <a:srgbClr val="003360"/>
                </a:solidFill>
              </a:rPr>
              <a:t>.</a:t>
            </a:r>
          </a:p>
          <a:p>
            <a:pPr marL="342900" lvl="0" indent="-342900">
              <a:spcBef>
                <a:spcPct val="20000"/>
              </a:spcBef>
              <a:buFont typeface="+mj-lt"/>
              <a:buAutoNum type="arabicPeriod"/>
            </a:pPr>
            <a:endParaRPr lang="en-GB" sz="1600" dirty="0">
              <a:solidFill>
                <a:srgbClr val="003360"/>
              </a:solidFill>
            </a:endParaRPr>
          </a:p>
          <a:p>
            <a:pPr marL="342900" lvl="0" indent="-342900">
              <a:spcBef>
                <a:spcPct val="20000"/>
              </a:spcBef>
              <a:buFont typeface="+mj-lt"/>
              <a:buAutoNum type="arabicPeriod"/>
            </a:pPr>
            <a:r>
              <a:rPr lang="en-GB" sz="1600" dirty="0">
                <a:solidFill>
                  <a:srgbClr val="003360"/>
                </a:solidFill>
              </a:rPr>
              <a:t>The eye screening care process is not </a:t>
            </a:r>
            <a:r>
              <a:rPr lang="en-GB" sz="1600" dirty="0" smtClean="0">
                <a:solidFill>
                  <a:srgbClr val="003360"/>
                </a:solidFill>
              </a:rPr>
              <a:t>included; </a:t>
            </a:r>
            <a:r>
              <a:rPr lang="en-GB" sz="1600" dirty="0">
                <a:solidFill>
                  <a:srgbClr val="003360"/>
                </a:solidFill>
              </a:rPr>
              <a:t>therefore ‘eight care processes’ comprises </a:t>
            </a:r>
            <a:r>
              <a:rPr lang="en-GB" sz="1600" dirty="0" smtClean="0">
                <a:solidFill>
                  <a:srgbClr val="003360"/>
                </a:solidFill>
              </a:rPr>
              <a:t>of </a:t>
            </a:r>
            <a:r>
              <a:rPr lang="en-GB" sz="1600" dirty="0">
                <a:solidFill>
                  <a:srgbClr val="003360"/>
                </a:solidFill>
              </a:rPr>
              <a:t>eight care processes </a:t>
            </a:r>
            <a:r>
              <a:rPr lang="en-GB" sz="1600" dirty="0" smtClean="0">
                <a:solidFill>
                  <a:srgbClr val="003360"/>
                </a:solidFill>
              </a:rPr>
              <a:t>excluding eye screening.</a:t>
            </a:r>
            <a:endParaRPr lang="en-GB" sz="1600" dirty="0">
              <a:solidFill>
                <a:srgbClr val="003360"/>
              </a:solidFill>
            </a:endParaRPr>
          </a:p>
          <a:p>
            <a:endParaRPr lang="en-GB" dirty="0"/>
          </a:p>
        </p:txBody>
      </p:sp>
    </p:spTree>
    <p:extLst>
      <p:ext uri="{BB962C8B-B14F-4D97-AF65-F5344CB8AC3E}">
        <p14:creationId xmlns:p14="http://schemas.microsoft.com/office/powerpoint/2010/main" val="1294642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0001"/>
            <a:ext cx="7956464" cy="706091"/>
          </a:xfrm>
        </p:spPr>
        <p:txBody>
          <a:bodyPr/>
          <a:lstStyle/>
          <a:p>
            <a:pPr fontAlgn="auto">
              <a:spcBef>
                <a:spcPts val="0"/>
              </a:spcBef>
              <a:spcAft>
                <a:spcPts val="0"/>
              </a:spcAft>
              <a:defRPr/>
            </a:pPr>
            <a:r>
              <a:rPr lang="en-GB" sz="3200" dirty="0" smtClean="0"/>
              <a:t>Aims and Objectives</a:t>
            </a:r>
            <a:endParaRPr lang="en-GB" dirty="0">
              <a:solidFill>
                <a:schemeClr val="accent1">
                  <a:lumMod val="75000"/>
                </a:schemeClr>
              </a:solidFill>
            </a:endParaRPr>
          </a:p>
        </p:txBody>
      </p:sp>
      <p:sp>
        <p:nvSpPr>
          <p:cNvPr id="3" name="Content Placeholder 2"/>
          <p:cNvSpPr>
            <a:spLocks noGrp="1"/>
          </p:cNvSpPr>
          <p:nvPr>
            <p:ph idx="1"/>
          </p:nvPr>
        </p:nvSpPr>
        <p:spPr>
          <a:xfrm>
            <a:off x="395536" y="1440000"/>
            <a:ext cx="8028464" cy="5085344"/>
          </a:xfrm>
        </p:spPr>
        <p:txBody>
          <a:bodyPr>
            <a:normAutofit/>
          </a:bodyPr>
          <a:lstStyle/>
          <a:p>
            <a:pPr marL="0" indent="0" fontAlgn="auto">
              <a:spcBef>
                <a:spcPts val="0"/>
              </a:spcBef>
              <a:spcAft>
                <a:spcPts val="0"/>
              </a:spcAft>
              <a:buNone/>
              <a:defRPr/>
            </a:pPr>
            <a:r>
              <a:rPr lang="en-GB" dirty="0" smtClean="0"/>
              <a:t>The </a:t>
            </a:r>
            <a:r>
              <a:rPr lang="en-GB" dirty="0"/>
              <a:t>NDA </a:t>
            </a:r>
            <a:r>
              <a:rPr lang="en-GB" dirty="0" smtClean="0"/>
              <a:t>supports improvement in </a:t>
            </a:r>
            <a:r>
              <a:rPr lang="en-GB" dirty="0"/>
              <a:t>the quality of </a:t>
            </a:r>
            <a:r>
              <a:rPr lang="en-GB" dirty="0" smtClean="0"/>
              <a:t>Diabetes </a:t>
            </a:r>
            <a:r>
              <a:rPr lang="en-GB" dirty="0"/>
              <a:t>care by enabling </a:t>
            </a:r>
            <a:r>
              <a:rPr lang="en-GB" dirty="0" smtClean="0"/>
              <a:t>participating NHS services and organisations </a:t>
            </a:r>
            <a:r>
              <a:rPr lang="en-GB" dirty="0"/>
              <a:t>to:</a:t>
            </a:r>
          </a:p>
          <a:p>
            <a:pPr fontAlgn="auto">
              <a:spcBef>
                <a:spcPts val="0"/>
              </a:spcBef>
              <a:spcAft>
                <a:spcPts val="0"/>
              </a:spcAft>
              <a:defRPr/>
            </a:pPr>
            <a:endParaRPr lang="en-GB" dirty="0"/>
          </a:p>
          <a:p>
            <a:pPr marL="685800" lvl="1">
              <a:spcBef>
                <a:spcPts val="0"/>
              </a:spcBef>
              <a:defRPr/>
            </a:pPr>
            <a:r>
              <a:rPr lang="en-GB" sz="1700" dirty="0" smtClean="0"/>
              <a:t>Assess </a:t>
            </a:r>
            <a:r>
              <a:rPr lang="en-GB" sz="1700" dirty="0"/>
              <a:t>local practice against NICE guidelines</a:t>
            </a:r>
          </a:p>
          <a:p>
            <a:pPr marL="685800" lvl="1">
              <a:spcBef>
                <a:spcPts val="0"/>
              </a:spcBef>
              <a:defRPr/>
            </a:pPr>
            <a:r>
              <a:rPr lang="en-GB" sz="1700" dirty="0"/>
              <a:t>C</a:t>
            </a:r>
            <a:r>
              <a:rPr lang="en-GB" sz="1700" dirty="0" smtClean="0"/>
              <a:t>ompare </a:t>
            </a:r>
            <a:r>
              <a:rPr lang="en-GB" sz="1700" dirty="0"/>
              <a:t>their </a:t>
            </a:r>
            <a:r>
              <a:rPr lang="en-GB" sz="1700" dirty="0" smtClean="0"/>
              <a:t>care and care outcomes with similar services and organisations</a:t>
            </a:r>
            <a:endParaRPr lang="en-GB" sz="1700" dirty="0"/>
          </a:p>
          <a:p>
            <a:pPr marL="685800" lvl="1">
              <a:spcBef>
                <a:spcPts val="0"/>
              </a:spcBef>
              <a:defRPr/>
            </a:pPr>
            <a:r>
              <a:rPr lang="en-GB" sz="1700" dirty="0" smtClean="0"/>
              <a:t>Identify </a:t>
            </a:r>
            <a:r>
              <a:rPr lang="en-GB" sz="1700" dirty="0"/>
              <a:t>gaps or shortfalls </a:t>
            </a:r>
            <a:r>
              <a:rPr lang="en-GB" sz="1700" dirty="0" smtClean="0"/>
              <a:t>that are priorities for improvement </a:t>
            </a:r>
            <a:endParaRPr lang="en-GB" sz="1700" dirty="0"/>
          </a:p>
          <a:p>
            <a:pPr marL="685800" lvl="1">
              <a:spcBef>
                <a:spcPts val="0"/>
              </a:spcBef>
              <a:defRPr/>
            </a:pPr>
            <a:r>
              <a:rPr lang="en-GB" sz="1700" dirty="0"/>
              <a:t>I</a:t>
            </a:r>
            <a:r>
              <a:rPr lang="en-GB" sz="1700" dirty="0" smtClean="0"/>
              <a:t>dentify </a:t>
            </a:r>
            <a:r>
              <a:rPr lang="en-GB" sz="1700" dirty="0"/>
              <a:t>and share best practice </a:t>
            </a:r>
          </a:p>
          <a:p>
            <a:pPr marL="685800" lvl="1">
              <a:spcBef>
                <a:spcPts val="0"/>
              </a:spcBef>
              <a:defRPr/>
            </a:pPr>
            <a:r>
              <a:rPr lang="en-GB" sz="1700" dirty="0" smtClean="0"/>
              <a:t>Provide comprehensive national pictures </a:t>
            </a:r>
            <a:r>
              <a:rPr lang="en-GB" sz="1700" dirty="0"/>
              <a:t>of diabetes care and outcomes in England and Wales</a:t>
            </a:r>
          </a:p>
          <a:p>
            <a:pPr marL="0" indent="0" fontAlgn="auto">
              <a:spcBef>
                <a:spcPts val="0"/>
              </a:spcBef>
              <a:spcAft>
                <a:spcPts val="0"/>
              </a:spcAft>
              <a:buNone/>
              <a:defRPr/>
            </a:pPr>
            <a:endParaRPr lang="en-GB" dirty="0"/>
          </a:p>
          <a:p>
            <a:pPr marL="0" indent="0">
              <a:spcBef>
                <a:spcPts val="0"/>
              </a:spcBef>
              <a:buNone/>
              <a:defRPr/>
            </a:pPr>
            <a:r>
              <a:rPr lang="en-GB" dirty="0" smtClean="0"/>
              <a:t>A Quality Improvement Toolkit has been developed in </a:t>
            </a:r>
            <a:r>
              <a:rPr lang="en-GB" dirty="0"/>
              <a:t>collaboration with the RCGP </a:t>
            </a:r>
            <a:r>
              <a:rPr lang="en-GB" sz="1800" dirty="0" smtClean="0">
                <a:solidFill>
                  <a:schemeClr val="accent1">
                    <a:lumMod val="75000"/>
                  </a:schemeClr>
                </a:solidFill>
                <a:hlinkClick r:id="rId2"/>
              </a:rPr>
              <a:t>http</a:t>
            </a:r>
            <a:r>
              <a:rPr lang="en-GB" sz="1800" dirty="0">
                <a:solidFill>
                  <a:schemeClr val="accent1">
                    <a:lumMod val="75000"/>
                  </a:schemeClr>
                </a:solidFill>
                <a:hlinkClick r:id="rId2"/>
              </a:rPr>
              <a:t>://www.rcgp.org.uk/clinical-and-research/toolkits/quality-improvement-toolkit-for-diabetes-</a:t>
            </a:r>
            <a:r>
              <a:rPr lang="en-GB" sz="1800" dirty="0" smtClean="0">
                <a:solidFill>
                  <a:schemeClr val="accent1">
                    <a:lumMod val="75000"/>
                  </a:schemeClr>
                </a:solidFill>
                <a:hlinkClick r:id="rId2"/>
              </a:rPr>
              <a:t>care.aspx</a:t>
            </a:r>
            <a:endParaRPr lang="en-GB" sz="18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80AA684-6FB9-400F-B313-F111F0F48737}" type="slidenum">
              <a:rPr lang="en-GB" smtClean="0"/>
              <a:t>4</a:t>
            </a:fld>
            <a:endParaRPr lang="en-GB" dirty="0"/>
          </a:p>
        </p:txBody>
      </p:sp>
    </p:spTree>
    <p:extLst>
      <p:ext uri="{BB962C8B-B14F-4D97-AF65-F5344CB8AC3E}">
        <p14:creationId xmlns:p14="http://schemas.microsoft.com/office/powerpoint/2010/main" val="1341996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information</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t>The following documents are available from </a:t>
            </a:r>
            <a:r>
              <a:rPr lang="en-GB" dirty="0">
                <a:hlinkClick r:id="rId2"/>
              </a:rPr>
              <a:t>http://</a:t>
            </a:r>
            <a:r>
              <a:rPr lang="en-GB" dirty="0" smtClean="0">
                <a:hlinkClick r:id="rId2"/>
              </a:rPr>
              <a:t>digital.nhs.uk/pubs/</a:t>
            </a:r>
            <a:r>
              <a:rPr lang="en-GB" dirty="0">
                <a:hlinkClick r:id="rId2"/>
              </a:rPr>
              <a:t>ndauditcorerep1516</a:t>
            </a:r>
            <a:endParaRPr lang="en-GB" dirty="0"/>
          </a:p>
          <a:p>
            <a:pPr marL="0" indent="0">
              <a:buNone/>
            </a:pPr>
            <a:r>
              <a:rPr lang="en-GB" dirty="0"/>
              <a:t>  </a:t>
            </a:r>
            <a:endParaRPr lang="en-GB" dirty="0" smtClean="0"/>
          </a:p>
          <a:p>
            <a:r>
              <a:rPr lang="en-GB" dirty="0" smtClean="0"/>
              <a:t>Supporting </a:t>
            </a:r>
            <a:r>
              <a:rPr lang="en-GB" dirty="0"/>
              <a:t>data in </a:t>
            </a:r>
            <a:r>
              <a:rPr lang="en-GB" dirty="0" smtClean="0"/>
              <a:t>Excel</a:t>
            </a:r>
          </a:p>
          <a:p>
            <a:pPr lvl="1"/>
            <a:r>
              <a:rPr lang="en-GB" dirty="0" smtClean="0"/>
              <a:t>Supporting Information – National tables and charts</a:t>
            </a:r>
          </a:p>
          <a:p>
            <a:pPr lvl="1"/>
            <a:r>
              <a:rPr lang="en-GB" dirty="0" smtClean="0"/>
              <a:t>Supporting information – Learning disability tables and charts</a:t>
            </a:r>
          </a:p>
          <a:p>
            <a:pPr lvl="1"/>
            <a:r>
              <a:rPr lang="en-GB" dirty="0" smtClean="0"/>
              <a:t>CCG/GP practice level interactive spreadsheet</a:t>
            </a:r>
          </a:p>
          <a:p>
            <a:pPr lvl="1"/>
            <a:r>
              <a:rPr lang="en-GB" dirty="0" smtClean="0"/>
              <a:t>LHB level interactive spreadsheet</a:t>
            </a:r>
          </a:p>
          <a:p>
            <a:pPr lvl="1"/>
            <a:r>
              <a:rPr lang="en-GB" dirty="0" smtClean="0"/>
              <a:t>Specialist Service (England) interactive spreadsheet</a:t>
            </a:r>
          </a:p>
          <a:p>
            <a:pPr lvl="1"/>
            <a:r>
              <a:rPr lang="en-GB" dirty="0" smtClean="0"/>
              <a:t>CCG/LHB level – All 8 care process completion and all 3 treatment target achievement by age group</a:t>
            </a:r>
            <a:endParaRPr lang="en-GB" dirty="0"/>
          </a:p>
          <a:p>
            <a:pPr marL="0" indent="0">
              <a:buNone/>
            </a:pPr>
            <a:endParaRPr lang="en-GB" dirty="0"/>
          </a:p>
          <a:p>
            <a:r>
              <a:rPr lang="en-GB" dirty="0" smtClean="0"/>
              <a:t>PowerPoint </a:t>
            </a:r>
            <a:r>
              <a:rPr lang="en-GB" dirty="0"/>
              <a:t>version of this </a:t>
            </a:r>
            <a:r>
              <a:rPr lang="en-GB" dirty="0" smtClean="0"/>
              <a:t>report</a:t>
            </a:r>
          </a:p>
          <a:p>
            <a:endParaRPr lang="en-GB" dirty="0" smtClean="0"/>
          </a:p>
          <a:p>
            <a:r>
              <a:rPr lang="en-GB" dirty="0" smtClean="0"/>
              <a:t>PowerPoint version of the learning disability supplementary report (including pdf version)</a:t>
            </a:r>
          </a:p>
          <a:p>
            <a:endParaRPr lang="en-GB" dirty="0" smtClean="0"/>
          </a:p>
          <a:p>
            <a:r>
              <a:rPr lang="en-GB" dirty="0" smtClean="0"/>
              <a:t>PowerPoint presentation giving an overview of the NDA programme</a:t>
            </a:r>
            <a:endParaRPr lang="en-GB" dirty="0"/>
          </a:p>
          <a:p>
            <a:pPr marL="0" indent="0">
              <a:buNone/>
            </a:pPr>
            <a:endParaRPr lang="en-GB" dirty="0"/>
          </a:p>
          <a:p>
            <a:r>
              <a:rPr lang="en-GB" dirty="0" smtClean="0"/>
              <a:t>Data </a:t>
            </a:r>
            <a:r>
              <a:rPr lang="en-GB" dirty="0"/>
              <a:t>Quality </a:t>
            </a:r>
            <a:r>
              <a:rPr lang="en-GB" dirty="0" smtClean="0"/>
              <a:t>Statement (pdf)</a:t>
            </a:r>
            <a:endParaRPr lang="en-GB" dirty="0"/>
          </a:p>
          <a:p>
            <a:pPr marL="0" indent="0">
              <a:buNone/>
            </a:pPr>
            <a:endParaRPr lang="en-GB" dirty="0"/>
          </a:p>
          <a:p>
            <a:r>
              <a:rPr lang="en-GB" dirty="0" smtClean="0"/>
              <a:t>Methodology (pdf)</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40</a:t>
            </a:fld>
            <a:endParaRPr lang="en-GB" dirty="0"/>
          </a:p>
        </p:txBody>
      </p:sp>
    </p:spTree>
    <p:extLst>
      <p:ext uri="{BB962C8B-B14F-4D97-AF65-F5344CB8AC3E}">
        <p14:creationId xmlns:p14="http://schemas.microsoft.com/office/powerpoint/2010/main" val="2887032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2669"/>
            <a:ext cx="7632000" cy="706091"/>
          </a:xfrm>
        </p:spPr>
        <p:txBody>
          <a:bodyPr>
            <a:noAutofit/>
          </a:bodyPr>
          <a:lstStyle/>
          <a:p>
            <a:r>
              <a:rPr lang="en-GB" sz="2000" dirty="0"/>
              <a:t>National </a:t>
            </a:r>
            <a:r>
              <a:rPr lang="en-GB" sz="2000" dirty="0" smtClean="0"/>
              <a:t>Diabetes </a:t>
            </a:r>
            <a:r>
              <a:rPr lang="en-GB" sz="2000" dirty="0"/>
              <a:t>Audit </a:t>
            </a:r>
            <a:r>
              <a:rPr lang="en-GB" sz="2000" dirty="0" smtClean="0"/>
              <a:t/>
            </a:r>
            <a:br>
              <a:rPr lang="en-GB" sz="2000" dirty="0" smtClean="0"/>
            </a:br>
            <a:r>
              <a:rPr lang="en-GB" sz="2000" dirty="0" smtClean="0"/>
              <a:t>Report 1: Care processes and treatment targets, 2015-2016</a:t>
            </a:r>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41</a:t>
            </a:fld>
            <a:endParaRPr lang="en-GB" dirty="0"/>
          </a:p>
        </p:txBody>
      </p:sp>
      <p:sp>
        <p:nvSpPr>
          <p:cNvPr id="5" name="Content Placeholder 2"/>
          <p:cNvSpPr>
            <a:spLocks noGrp="1"/>
          </p:cNvSpPr>
          <p:nvPr>
            <p:ph idx="1"/>
          </p:nvPr>
        </p:nvSpPr>
        <p:spPr>
          <a:xfrm>
            <a:off x="467544" y="1340768"/>
            <a:ext cx="8229600" cy="5001683"/>
          </a:xfrm>
        </p:spPr>
        <p:txBody>
          <a:bodyPr>
            <a:normAutofit fontScale="92500" lnSpcReduction="10000"/>
          </a:bodyPr>
          <a:lstStyle/>
          <a:p>
            <a:pPr marL="0" indent="0">
              <a:buNone/>
            </a:pPr>
            <a:r>
              <a:rPr lang="en-GB" sz="1900" b="1" dirty="0" smtClean="0"/>
              <a:t>Published by NHS Digital</a:t>
            </a:r>
          </a:p>
          <a:p>
            <a:pPr marL="0" indent="0">
              <a:buNone/>
            </a:pPr>
            <a:r>
              <a:rPr lang="en-GB" sz="1900" b="1" dirty="0" smtClean="0"/>
              <a:t>Part of the Government Statistical Service</a:t>
            </a:r>
          </a:p>
          <a:p>
            <a:pPr marL="0" indent="0">
              <a:buNone/>
            </a:pPr>
            <a:endParaRPr lang="en-GB" sz="2000" b="1" dirty="0"/>
          </a:p>
          <a:p>
            <a:pPr marL="0" indent="0">
              <a:buNone/>
            </a:pPr>
            <a:r>
              <a:rPr lang="en-GB" sz="1500" dirty="0" smtClean="0"/>
              <a:t>ISBN</a:t>
            </a:r>
            <a:r>
              <a:rPr lang="en-GB" sz="1500" dirty="0" smtClean="0"/>
              <a:t>: </a:t>
            </a:r>
            <a:r>
              <a:rPr lang="en-GB" sz="1600" dirty="0"/>
              <a:t>978-1-78386-931-2</a:t>
            </a:r>
            <a:endParaRPr lang="en-GB" sz="1500" dirty="0" smtClean="0"/>
          </a:p>
          <a:p>
            <a:pPr marL="0" indent="0">
              <a:buNone/>
            </a:pPr>
            <a:endParaRPr lang="en-GB" sz="1500" dirty="0"/>
          </a:p>
          <a:p>
            <a:pPr marL="0" indent="0">
              <a:buNone/>
            </a:pPr>
            <a:r>
              <a:rPr lang="en-GB" sz="1900" dirty="0" smtClean="0"/>
              <a:t>For further information</a:t>
            </a:r>
          </a:p>
          <a:p>
            <a:pPr marL="0" indent="0">
              <a:buNone/>
            </a:pPr>
            <a:r>
              <a:rPr lang="en-GB" sz="1900" b="1" dirty="0" smtClean="0">
                <a:hlinkClick r:id="rId2"/>
              </a:rPr>
              <a:t>digital.nhs.uk</a:t>
            </a:r>
            <a:endParaRPr lang="en-GB" sz="1900" b="1" dirty="0"/>
          </a:p>
          <a:p>
            <a:pPr marL="0" indent="0">
              <a:buNone/>
            </a:pPr>
            <a:r>
              <a:rPr lang="en-GB" sz="1900" b="1" dirty="0"/>
              <a:t>0300 303 5678</a:t>
            </a:r>
          </a:p>
          <a:p>
            <a:pPr marL="0" indent="0">
              <a:buNone/>
            </a:pPr>
            <a:r>
              <a:rPr lang="en-GB" sz="1900" b="1" dirty="0" smtClean="0">
                <a:hlinkClick r:id="rId3"/>
              </a:rPr>
              <a:t>enquiries@nhsdigital.nhs.uk</a:t>
            </a:r>
            <a:endParaRPr lang="en-GB" sz="1900" b="1" dirty="0"/>
          </a:p>
          <a:p>
            <a:pPr marL="0" indent="0">
              <a:buNone/>
            </a:pPr>
            <a:endParaRPr lang="en-GB" sz="1800" dirty="0" smtClean="0"/>
          </a:p>
          <a:p>
            <a:pPr marL="0" indent="0">
              <a:buNone/>
            </a:pPr>
            <a:r>
              <a:rPr lang="en-GB" sz="1500" dirty="0"/>
              <a:t>Copyright © </a:t>
            </a:r>
            <a:r>
              <a:rPr lang="en-GB" sz="1500" dirty="0" smtClean="0"/>
              <a:t>2017, </a:t>
            </a:r>
            <a:r>
              <a:rPr lang="en-GB" sz="1500" dirty="0"/>
              <a:t>the Healthcare Quality Improvement Partnership, National Diabetes Audit. All rights reserved.</a:t>
            </a:r>
          </a:p>
          <a:p>
            <a:pPr marL="0" indent="0">
              <a:buNone/>
            </a:pPr>
            <a:endParaRPr lang="en-GB" sz="1500" dirty="0"/>
          </a:p>
          <a:p>
            <a:pPr marL="0" indent="0">
              <a:buNone/>
            </a:pPr>
            <a:r>
              <a:rPr lang="en-GB" sz="1500" dirty="0"/>
              <a:t>This work remains the sole and exclusive property of the Healthcare Quality Improvement Partnership and may only be reproduced where there is explicit reference to the ownership of the Healthcare Quality Improvement Partnership.</a:t>
            </a:r>
          </a:p>
          <a:p>
            <a:pPr marL="0" indent="0">
              <a:buNone/>
            </a:pPr>
            <a:endParaRPr lang="en-GB" sz="1500" dirty="0"/>
          </a:p>
          <a:p>
            <a:pPr marL="0" indent="0">
              <a:buNone/>
            </a:pPr>
            <a:r>
              <a:rPr lang="en-GB" sz="1500" dirty="0"/>
              <a:t>This work may be re-used by NHS and government organisations without permission.</a:t>
            </a:r>
          </a:p>
        </p:txBody>
      </p:sp>
    </p:spTree>
    <p:extLst>
      <p:ext uri="{BB962C8B-B14F-4D97-AF65-F5344CB8AC3E}">
        <p14:creationId xmlns:p14="http://schemas.microsoft.com/office/powerpoint/2010/main" val="425930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0001"/>
            <a:ext cx="8712968" cy="706091"/>
          </a:xfrm>
        </p:spPr>
        <p:txBody>
          <a:bodyPr>
            <a:normAutofit/>
          </a:bodyPr>
          <a:lstStyle/>
          <a:p>
            <a:r>
              <a:rPr lang="en-GB" sz="3300" dirty="0" smtClean="0"/>
              <a:t>Key Findings</a:t>
            </a:r>
            <a:endParaRPr lang="en-GB" sz="3300" dirty="0"/>
          </a:p>
        </p:txBody>
      </p:sp>
      <p:sp>
        <p:nvSpPr>
          <p:cNvPr id="3" name="Content Placeholder 2"/>
          <p:cNvSpPr>
            <a:spLocks noGrp="1"/>
          </p:cNvSpPr>
          <p:nvPr>
            <p:ph idx="1"/>
          </p:nvPr>
        </p:nvSpPr>
        <p:spPr>
          <a:xfrm>
            <a:off x="179512" y="1196752"/>
            <a:ext cx="8856984" cy="5616624"/>
          </a:xfrm>
        </p:spPr>
        <p:txBody>
          <a:bodyPr>
            <a:normAutofit fontScale="85000" lnSpcReduction="20000"/>
          </a:bodyPr>
          <a:lstStyle/>
          <a:p>
            <a:r>
              <a:rPr lang="en-GB" dirty="0" smtClean="0"/>
              <a:t>Participation</a:t>
            </a:r>
          </a:p>
          <a:p>
            <a:pPr lvl="1">
              <a:spcAft>
                <a:spcPts val="1200"/>
              </a:spcAft>
            </a:pPr>
            <a:r>
              <a:rPr lang="en-GB" dirty="0"/>
              <a:t>Participation increased </a:t>
            </a:r>
            <a:r>
              <a:rPr lang="en-GB" dirty="0" smtClean="0"/>
              <a:t>to </a:t>
            </a:r>
            <a:r>
              <a:rPr lang="en-GB" dirty="0"/>
              <a:t>82.4 per cent </a:t>
            </a:r>
            <a:r>
              <a:rPr lang="en-GB" dirty="0" smtClean="0"/>
              <a:t>from 57.3 per cent in 2014-15</a:t>
            </a:r>
          </a:p>
          <a:p>
            <a:r>
              <a:rPr lang="en-GB" dirty="0" smtClean="0"/>
              <a:t>Annual Care Processes</a:t>
            </a:r>
          </a:p>
          <a:p>
            <a:pPr lvl="1"/>
            <a:r>
              <a:rPr lang="en-GB" dirty="0" smtClean="0"/>
              <a:t>The 2013-14 drop in Body Mass Index (BMI) checks and the 2014-15 drop in Urine Albumin to Creatinine Ratio (UACR) measurement (the check for early kidney disease) have not recovered</a:t>
            </a:r>
          </a:p>
          <a:p>
            <a:pPr lvl="1">
              <a:spcAft>
                <a:spcPts val="1000"/>
              </a:spcAft>
            </a:pPr>
            <a:r>
              <a:rPr lang="en-GB" dirty="0" smtClean="0"/>
              <a:t>Even when case-mix adjusted (banded) the variation is striking</a:t>
            </a:r>
          </a:p>
          <a:p>
            <a:r>
              <a:rPr lang="en-GB" dirty="0" smtClean="0"/>
              <a:t>Structured Education</a:t>
            </a:r>
          </a:p>
          <a:p>
            <a:pPr lvl="1"/>
            <a:r>
              <a:rPr lang="en-GB" dirty="0" smtClean="0"/>
              <a:t>The progressive rise in offers continues</a:t>
            </a:r>
          </a:p>
          <a:p>
            <a:pPr lvl="1">
              <a:spcAft>
                <a:spcPts val="1000"/>
              </a:spcAft>
            </a:pPr>
            <a:r>
              <a:rPr lang="en-GB" dirty="0" smtClean="0"/>
              <a:t>Recording of attendance is still inconsistent</a:t>
            </a:r>
          </a:p>
          <a:p>
            <a:r>
              <a:rPr lang="en-GB" dirty="0" smtClean="0"/>
              <a:t>Achievement of the Treatment Targets (HbA1c, BP, Cholesterol)</a:t>
            </a:r>
          </a:p>
          <a:p>
            <a:pPr lvl="1"/>
            <a:r>
              <a:rPr lang="en-GB" dirty="0" smtClean="0"/>
              <a:t>Variation is notable among </a:t>
            </a:r>
            <a:r>
              <a:rPr lang="en-GB" dirty="0"/>
              <a:t>Clinical Commissioning Groups (CCGs) and Local Health Boards (LHBs), </a:t>
            </a:r>
            <a:r>
              <a:rPr lang="en-GB" dirty="0" smtClean="0"/>
              <a:t>specialist and GP services for both Type 1 and Type 2 and other diabetes</a:t>
            </a:r>
          </a:p>
          <a:p>
            <a:pPr lvl="1"/>
            <a:r>
              <a:rPr lang="en-GB" dirty="0" smtClean="0"/>
              <a:t>Variation is not explained by case-mix</a:t>
            </a:r>
          </a:p>
          <a:p>
            <a:pPr lvl="1">
              <a:spcAft>
                <a:spcPts val="1000"/>
              </a:spcAft>
            </a:pPr>
            <a:r>
              <a:rPr lang="en-GB" dirty="0" smtClean="0"/>
              <a:t>Those aged under 65 do worst (both Type 1 and Type 2 and other)</a:t>
            </a:r>
          </a:p>
          <a:p>
            <a:r>
              <a:rPr lang="en-GB" dirty="0" smtClean="0"/>
              <a:t>Learning Disability (LD)</a:t>
            </a:r>
          </a:p>
          <a:p>
            <a:pPr lvl="1"/>
            <a:r>
              <a:rPr lang="en-GB" dirty="0" smtClean="0"/>
              <a:t>People with diabetes who have a LD have similar care process and treatment target results to </a:t>
            </a:r>
            <a:r>
              <a:rPr lang="en-GB" dirty="0"/>
              <a:t>their peers without a learning disability.</a:t>
            </a:r>
          </a:p>
        </p:txBody>
      </p:sp>
      <p:sp>
        <p:nvSpPr>
          <p:cNvPr id="4" name="Slide Number Placeholder 3"/>
          <p:cNvSpPr>
            <a:spLocks noGrp="1"/>
          </p:cNvSpPr>
          <p:nvPr>
            <p:ph type="sldNum" sz="quarter" idx="12"/>
          </p:nvPr>
        </p:nvSpPr>
        <p:spPr>
          <a:xfrm>
            <a:off x="6804248" y="6453336"/>
            <a:ext cx="2133600" cy="365125"/>
          </a:xfrm>
        </p:spPr>
        <p:txBody>
          <a:bodyPr/>
          <a:lstStyle/>
          <a:p>
            <a:fld id="{280AA684-6FB9-400F-B313-F111F0F48737}" type="slidenum">
              <a:rPr lang="en-GB" smtClean="0"/>
              <a:t>5</a:t>
            </a:fld>
            <a:endParaRPr lang="en-GB" dirty="0"/>
          </a:p>
        </p:txBody>
      </p:sp>
    </p:spTree>
    <p:extLst>
      <p:ext uri="{BB962C8B-B14F-4D97-AF65-F5344CB8AC3E}">
        <p14:creationId xmlns:p14="http://schemas.microsoft.com/office/powerpoint/2010/main" val="3825341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23528" y="1340768"/>
            <a:ext cx="8712968" cy="54006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Structured education providers and their commissioners should follow the recently agreed communication guidance to improve recording of structured education attendance (</a:t>
            </a:r>
            <a:r>
              <a:rPr lang="en-GB" dirty="0" smtClean="0">
                <a:hlinkClick r:id="rId2"/>
              </a:rPr>
              <a:t>link to guidance</a:t>
            </a:r>
            <a:r>
              <a:rPr lang="en-GB" dirty="0" smtClean="0"/>
              <a:t>).</a:t>
            </a:r>
          </a:p>
          <a:p>
            <a:r>
              <a:rPr lang="en-GB" dirty="0" smtClean="0"/>
              <a:t>GP and specialist services and CCGs/LHBs should use relevant parts of this report and the accompanying local level information to compare themselves to similar services and identify areas for improvement and implement local action plans.</a:t>
            </a:r>
          </a:p>
          <a:p>
            <a:r>
              <a:rPr lang="en-GB" dirty="0" smtClean="0"/>
              <a:t>All services seek new approaches to diabetes service delivery for those aged under 65 to narrow the gap between them and older people.</a:t>
            </a:r>
          </a:p>
          <a:p>
            <a:r>
              <a:rPr lang="en-GB" dirty="0" smtClean="0"/>
              <a:t>People with diabetes to review the results for their practice or specialist service and support any improvement initiatives.</a:t>
            </a:r>
          </a:p>
          <a:p>
            <a:endParaRPr lang="en-GB" dirty="0" smtClean="0">
              <a:solidFill>
                <a:srgbClr val="00A050"/>
              </a:solidFill>
            </a:endParaRPr>
          </a:p>
          <a:p>
            <a:pPr marL="0" indent="0">
              <a:buFont typeface="Arial" pitchFamily="34" charset="0"/>
              <a:buNone/>
            </a:pPr>
            <a:endParaRPr lang="en-GB" dirty="0" smtClean="0">
              <a:solidFill>
                <a:srgbClr val="00A050"/>
              </a:solidFill>
            </a:endParaRPr>
          </a:p>
        </p:txBody>
      </p:sp>
      <p:sp>
        <p:nvSpPr>
          <p:cNvPr id="2" name="Title 1"/>
          <p:cNvSpPr>
            <a:spLocks noGrp="1"/>
          </p:cNvSpPr>
          <p:nvPr>
            <p:ph type="title"/>
          </p:nvPr>
        </p:nvSpPr>
        <p:spPr>
          <a:xfrm>
            <a:off x="395536" y="480001"/>
            <a:ext cx="7956464" cy="706091"/>
          </a:xfrm>
        </p:spPr>
        <p:txBody>
          <a:bodyPr>
            <a:normAutofit/>
          </a:bodyPr>
          <a:lstStyle/>
          <a:p>
            <a:r>
              <a:rPr lang="en-GB" sz="3300" dirty="0" smtClean="0"/>
              <a:t>Recommendations</a:t>
            </a:r>
            <a:endParaRPr lang="en-GB" sz="2200" dirty="0">
              <a:solidFill>
                <a:srgbClr val="00B050"/>
              </a:solidFill>
            </a:endParaRPr>
          </a:p>
        </p:txBody>
      </p:sp>
      <p:sp>
        <p:nvSpPr>
          <p:cNvPr id="4" name="Slide Number Placeholder 3"/>
          <p:cNvSpPr>
            <a:spLocks noGrp="1"/>
          </p:cNvSpPr>
          <p:nvPr>
            <p:ph type="sldNum" sz="quarter" idx="12"/>
          </p:nvPr>
        </p:nvSpPr>
        <p:spPr>
          <a:xfrm>
            <a:off x="6732240" y="6492875"/>
            <a:ext cx="2133600" cy="365125"/>
          </a:xfrm>
        </p:spPr>
        <p:txBody>
          <a:bodyPr/>
          <a:lstStyle/>
          <a:p>
            <a:fld id="{280AA684-6FB9-400F-B313-F111F0F48737}" type="slidenum">
              <a:rPr lang="en-GB" smtClean="0"/>
              <a:t>6</a:t>
            </a:fld>
            <a:endParaRPr lang="en-GB" dirty="0"/>
          </a:p>
        </p:txBody>
      </p:sp>
    </p:spTree>
    <p:extLst>
      <p:ext uri="{BB962C8B-B14F-4D97-AF65-F5344CB8AC3E}">
        <p14:creationId xmlns:p14="http://schemas.microsoft.com/office/powerpoint/2010/main" val="354874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01"/>
            <a:ext cx="8028472" cy="706091"/>
          </a:xfrm>
        </p:spPr>
        <p:txBody>
          <a:bodyPr>
            <a:normAutofit/>
          </a:bodyPr>
          <a:lstStyle/>
          <a:p>
            <a:r>
              <a:rPr lang="en-GB" sz="3300" dirty="0" smtClean="0"/>
              <a:t>National Diabetes Audit 2015-2016</a:t>
            </a:r>
            <a:endParaRPr lang="en-GB" sz="3300" dirty="0"/>
          </a:p>
        </p:txBody>
      </p:sp>
      <p:sp>
        <p:nvSpPr>
          <p:cNvPr id="4" name="Slide Number Placeholder 3"/>
          <p:cNvSpPr>
            <a:spLocks noGrp="1"/>
          </p:cNvSpPr>
          <p:nvPr>
            <p:ph type="sldNum" sz="quarter" idx="12"/>
          </p:nvPr>
        </p:nvSpPr>
        <p:spPr/>
        <p:txBody>
          <a:bodyPr/>
          <a:lstStyle/>
          <a:p>
            <a:fld id="{280AA684-6FB9-400F-B313-F111F0F48737}" type="slidenum">
              <a:rPr lang="en-GB" smtClean="0"/>
              <a:t>7</a:t>
            </a:fld>
            <a:endParaRPr lang="en-GB" dirty="0"/>
          </a:p>
        </p:txBody>
      </p:sp>
      <p:sp>
        <p:nvSpPr>
          <p:cNvPr id="6" name="Content Placeholder 2"/>
          <p:cNvSpPr txBox="1">
            <a:spLocks/>
          </p:cNvSpPr>
          <p:nvPr/>
        </p:nvSpPr>
        <p:spPr>
          <a:xfrm>
            <a:off x="251520" y="1844824"/>
            <a:ext cx="8568952" cy="374441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dirty="0" smtClean="0">
              <a:solidFill>
                <a:srgbClr val="00A050"/>
              </a:solidFill>
            </a:endParaRPr>
          </a:p>
          <a:p>
            <a:pPr marL="0" indent="0">
              <a:buFont typeface="Arial" pitchFamily="34" charset="0"/>
              <a:buNone/>
            </a:pPr>
            <a:endParaRPr lang="en-GB" dirty="0" smtClean="0">
              <a:solidFill>
                <a:srgbClr val="00A050"/>
              </a:solidFill>
            </a:endParaRPr>
          </a:p>
        </p:txBody>
      </p:sp>
      <p:pic>
        <p:nvPicPr>
          <p:cNvPr id="5" name="Picture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8" y="1134122"/>
            <a:ext cx="9149903" cy="5723878"/>
          </a:xfrm>
          <a:prstGeom prst="rect">
            <a:avLst/>
          </a:prstGeom>
        </p:spPr>
      </p:pic>
      <p:sp>
        <p:nvSpPr>
          <p:cNvPr id="3" name="Rectangle 2"/>
          <p:cNvSpPr/>
          <p:nvPr/>
        </p:nvSpPr>
        <p:spPr>
          <a:xfrm>
            <a:off x="2286000" y="3105835"/>
            <a:ext cx="6246440" cy="1569660"/>
          </a:xfrm>
          <a:prstGeom prst="rect">
            <a:avLst/>
          </a:prstGeom>
        </p:spPr>
        <p:txBody>
          <a:bodyPr wrap="square">
            <a:spAutoFit/>
          </a:bodyPr>
          <a:lstStyle/>
          <a:p>
            <a:r>
              <a:rPr lang="en-GB" sz="3200" b="1" dirty="0">
                <a:solidFill>
                  <a:schemeClr val="accent1"/>
                </a:solidFill>
                <a:latin typeface="+mj-lt"/>
              </a:rPr>
              <a:t>Is everyone with diabetes diagnosed and recorded on a practice diabetes register? </a:t>
            </a:r>
          </a:p>
        </p:txBody>
      </p:sp>
    </p:spTree>
    <p:extLst>
      <p:ext uri="{BB962C8B-B14F-4D97-AF65-F5344CB8AC3E}">
        <p14:creationId xmlns:p14="http://schemas.microsoft.com/office/powerpoint/2010/main" val="902550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01"/>
            <a:ext cx="8028472" cy="706091"/>
          </a:xfrm>
        </p:spPr>
        <p:txBody>
          <a:bodyPr>
            <a:normAutofit/>
          </a:bodyPr>
          <a:lstStyle/>
          <a:p>
            <a:r>
              <a:rPr lang="en-GB" sz="3300" dirty="0" smtClean="0"/>
              <a:t>Registrations</a:t>
            </a:r>
            <a:endParaRPr lang="en-GB" sz="3300" dirty="0"/>
          </a:p>
        </p:txBody>
      </p:sp>
      <p:sp>
        <p:nvSpPr>
          <p:cNvPr id="4" name="Slide Number Placeholder 3"/>
          <p:cNvSpPr>
            <a:spLocks noGrp="1"/>
          </p:cNvSpPr>
          <p:nvPr>
            <p:ph type="sldNum" sz="quarter" idx="12"/>
          </p:nvPr>
        </p:nvSpPr>
        <p:spPr/>
        <p:txBody>
          <a:bodyPr/>
          <a:lstStyle/>
          <a:p>
            <a:fld id="{280AA684-6FB9-400F-B313-F111F0F48737}" type="slidenum">
              <a:rPr lang="en-GB" smtClean="0"/>
              <a:t>8</a:t>
            </a:fld>
            <a:endParaRPr lang="en-GB" dirty="0"/>
          </a:p>
        </p:txBody>
      </p:sp>
      <p:sp>
        <p:nvSpPr>
          <p:cNvPr id="5" name="Content Placeholder 2"/>
          <p:cNvSpPr>
            <a:spLocks noGrp="1"/>
          </p:cNvSpPr>
          <p:nvPr>
            <p:ph idx="1"/>
          </p:nvPr>
        </p:nvSpPr>
        <p:spPr>
          <a:xfrm>
            <a:off x="251520" y="1268760"/>
            <a:ext cx="8784976" cy="5472608"/>
          </a:xfrm>
        </p:spPr>
        <p:txBody>
          <a:bodyPr>
            <a:noAutofit/>
          </a:bodyPr>
          <a:lstStyle/>
          <a:p>
            <a:pPr marL="0" indent="0">
              <a:buNone/>
            </a:pPr>
            <a:endParaRPr lang="en-GB" sz="1200" b="1" dirty="0"/>
          </a:p>
          <a:p>
            <a:pPr marL="0" indent="0">
              <a:buNone/>
            </a:pPr>
            <a:endParaRPr lang="en-GB" sz="1200" b="1" dirty="0"/>
          </a:p>
          <a:p>
            <a:pPr marL="0" indent="0">
              <a:buNone/>
            </a:pPr>
            <a:endParaRPr lang="en-GB" sz="1200" b="1" dirty="0" smtClean="0"/>
          </a:p>
        </p:txBody>
      </p:sp>
      <p:sp>
        <p:nvSpPr>
          <p:cNvPr id="3" name="TextBox 2"/>
          <p:cNvSpPr txBox="1"/>
          <p:nvPr/>
        </p:nvSpPr>
        <p:spPr>
          <a:xfrm>
            <a:off x="276639" y="4380586"/>
            <a:ext cx="5184576" cy="451406"/>
          </a:xfrm>
          <a:prstGeom prst="rect">
            <a:avLst/>
          </a:prstGeom>
          <a:noFill/>
        </p:spPr>
        <p:txBody>
          <a:bodyPr wrap="square" rtlCol="0">
            <a:spAutoFit/>
          </a:bodyPr>
          <a:lstStyle/>
          <a:p>
            <a:r>
              <a:rPr lang="en-GB" sz="1400" baseline="30000" dirty="0" smtClean="0">
                <a:solidFill>
                  <a:schemeClr val="accent6"/>
                </a:solidFill>
              </a:rPr>
              <a:t>*Population is the participating GP practice list size</a:t>
            </a:r>
          </a:p>
          <a:p>
            <a:r>
              <a:rPr lang="en-GB" sz="1400" baseline="30000" dirty="0" smtClean="0">
                <a:solidFill>
                  <a:schemeClr val="accent6"/>
                </a:solidFill>
              </a:rPr>
              <a:t>**This is likely to be where a GP practice has not participated in the National Diabetes Audit</a:t>
            </a:r>
            <a:endParaRPr lang="en-GB" sz="1400" dirty="0">
              <a:solidFill>
                <a:schemeClr val="accent6"/>
              </a:solidFill>
            </a:endParaRPr>
          </a:p>
        </p:txBody>
      </p:sp>
      <p:sp>
        <p:nvSpPr>
          <p:cNvPr id="6" name="Rectangle 5"/>
          <p:cNvSpPr/>
          <p:nvPr/>
        </p:nvSpPr>
        <p:spPr>
          <a:xfrm>
            <a:off x="251720" y="1565712"/>
            <a:ext cx="8064896" cy="815608"/>
          </a:xfrm>
          <a:prstGeom prst="rect">
            <a:avLst/>
          </a:prstGeom>
        </p:spPr>
        <p:txBody>
          <a:bodyPr wrap="square">
            <a:spAutoFit/>
          </a:bodyPr>
          <a:lstStyle/>
          <a:p>
            <a:r>
              <a:rPr lang="en-GB" b="1" dirty="0">
                <a:solidFill>
                  <a:schemeClr val="accent1"/>
                </a:solidFill>
              </a:rPr>
              <a:t>Table </a:t>
            </a:r>
            <a:r>
              <a:rPr lang="en-GB" b="1" dirty="0" smtClean="0">
                <a:solidFill>
                  <a:schemeClr val="accent1"/>
                </a:solidFill>
              </a:rPr>
              <a:t>1: Diabetes registrations and prevalence for all diabetes by source, 2015-2016</a:t>
            </a:r>
          </a:p>
          <a:p>
            <a:pPr algn="r"/>
            <a:r>
              <a:rPr lang="en-GB" sz="1100" b="1" dirty="0">
                <a:solidFill>
                  <a:schemeClr val="accent1"/>
                </a:solidFill>
              </a:rPr>
              <a:t>England and Wales</a:t>
            </a:r>
          </a:p>
        </p:txBody>
      </p:sp>
      <p:graphicFrame>
        <p:nvGraphicFramePr>
          <p:cNvPr id="7" name="Table 6"/>
          <p:cNvGraphicFramePr>
            <a:graphicFrameLocks noGrp="1"/>
          </p:cNvGraphicFramePr>
          <p:nvPr>
            <p:extLst>
              <p:ext uri="{D42A27DB-BD31-4B8C-83A1-F6EECF244321}">
                <p14:modId xmlns:p14="http://schemas.microsoft.com/office/powerpoint/2010/main" val="528877122"/>
              </p:ext>
            </p:extLst>
          </p:nvPr>
        </p:nvGraphicFramePr>
        <p:xfrm>
          <a:off x="286483" y="2397144"/>
          <a:ext cx="8064895" cy="1790855"/>
        </p:xfrm>
        <a:graphic>
          <a:graphicData uri="http://schemas.openxmlformats.org/drawingml/2006/table">
            <a:tbl>
              <a:tblPr firstRow="1" bandRow="1">
                <a:tableStyleId>{5C22544A-7EE6-4342-B048-85BDC9FD1C3A}</a:tableStyleId>
              </a:tblPr>
              <a:tblGrid>
                <a:gridCol w="1612979"/>
                <a:gridCol w="1612979"/>
                <a:gridCol w="1612979"/>
                <a:gridCol w="1612979"/>
                <a:gridCol w="1612979"/>
              </a:tblGrid>
              <a:tr h="1308936">
                <a:tc>
                  <a:txBody>
                    <a:bodyPr/>
                    <a:lstStyle/>
                    <a:p>
                      <a:r>
                        <a:rPr lang="en-GB" sz="1400" dirty="0" smtClean="0"/>
                        <a:t>Audit Year</a:t>
                      </a:r>
                      <a:endParaRPr lang="en-GB" sz="1400" dirty="0"/>
                    </a:p>
                  </a:txBody>
                  <a:tcPr/>
                </a:tc>
                <a:tc>
                  <a:txBody>
                    <a:bodyPr/>
                    <a:lstStyle/>
                    <a:p>
                      <a:pPr algn="r"/>
                      <a:r>
                        <a:rPr lang="en-GB" sz="1400" dirty="0" smtClean="0"/>
                        <a:t>Total number of</a:t>
                      </a:r>
                      <a:r>
                        <a:rPr lang="en-GB" sz="1400" baseline="0" dirty="0" smtClean="0"/>
                        <a:t> registrations</a:t>
                      </a:r>
                      <a:endParaRPr lang="en-GB" sz="1400" dirty="0"/>
                    </a:p>
                  </a:txBody>
                  <a:tcPr/>
                </a:tc>
                <a:tc>
                  <a:txBody>
                    <a:bodyPr/>
                    <a:lstStyle/>
                    <a:p>
                      <a:pPr algn="r"/>
                      <a:r>
                        <a:rPr lang="en-GB" sz="1400" dirty="0" smtClean="0"/>
                        <a:t>Percentage of the population*</a:t>
                      </a:r>
                      <a:endParaRPr lang="en-GB" sz="1400" dirty="0"/>
                    </a:p>
                  </a:txBody>
                  <a:tcPr/>
                </a:tc>
                <a:tc>
                  <a:txBody>
                    <a:bodyPr/>
                    <a:lstStyle/>
                    <a:p>
                      <a:pPr algn="r"/>
                      <a:r>
                        <a:rPr lang="en-GB" sz="1400" dirty="0" smtClean="0"/>
                        <a:t>Registrations from primary</a:t>
                      </a:r>
                      <a:r>
                        <a:rPr lang="en-GB" sz="1400" baseline="0" dirty="0" smtClean="0"/>
                        <a:t> care</a:t>
                      </a:r>
                      <a:endParaRPr lang="en-GB" sz="1400" dirty="0"/>
                    </a:p>
                  </a:txBody>
                  <a:tcPr/>
                </a:tc>
                <a:tc>
                  <a:txBody>
                    <a:bodyPr/>
                    <a:lstStyle/>
                    <a:p>
                      <a:pPr algn="r"/>
                      <a:r>
                        <a:rPr lang="en-GB" sz="1400" dirty="0" smtClean="0"/>
                        <a:t>Registrations from specialist</a:t>
                      </a:r>
                      <a:r>
                        <a:rPr lang="en-GB" sz="1400" baseline="0" dirty="0" smtClean="0"/>
                        <a:t> care where there is no corresponding GP record**</a:t>
                      </a:r>
                      <a:endParaRPr lang="en-GB" sz="1400" dirty="0"/>
                    </a:p>
                  </a:txBody>
                  <a:tcPr/>
                </a:tc>
              </a:tr>
              <a:tr h="419255">
                <a:tc>
                  <a:txBody>
                    <a:bodyPr/>
                    <a:lstStyle/>
                    <a:p>
                      <a:pPr algn="l"/>
                      <a:r>
                        <a:rPr lang="en-GB" sz="1400" dirty="0" smtClean="0"/>
                        <a:t>2015-2016</a:t>
                      </a:r>
                      <a:endParaRPr lang="en-GB" sz="1400" dirty="0"/>
                    </a:p>
                  </a:txBody>
                  <a:tcPr/>
                </a:tc>
                <a:tc>
                  <a:txBody>
                    <a:bodyPr/>
                    <a:lstStyle/>
                    <a:p>
                      <a:pPr algn="r"/>
                      <a:r>
                        <a:rPr lang="en-GB" sz="1400" dirty="0" smtClean="0"/>
                        <a:t>2,721,292</a:t>
                      </a:r>
                      <a:endParaRPr lang="en-GB" sz="1400" dirty="0"/>
                    </a:p>
                  </a:txBody>
                  <a:tcPr/>
                </a:tc>
                <a:tc>
                  <a:txBody>
                    <a:bodyPr/>
                    <a:lstStyle/>
                    <a:p>
                      <a:pPr algn="r"/>
                      <a:r>
                        <a:rPr lang="en-GB" sz="1400" dirty="0" smtClean="0"/>
                        <a:t>6.4%</a:t>
                      </a:r>
                      <a:endParaRPr lang="en-GB" sz="1400" dirty="0"/>
                    </a:p>
                  </a:txBody>
                  <a:tcPr/>
                </a:tc>
                <a:tc>
                  <a:txBody>
                    <a:bodyPr/>
                    <a:lstStyle/>
                    <a:p>
                      <a:pPr algn="r"/>
                      <a:r>
                        <a:rPr lang="en-GB" sz="1400" dirty="0" smtClean="0"/>
                        <a:t>2,646,701</a:t>
                      </a:r>
                      <a:endParaRPr lang="en-GB" sz="1400" dirty="0"/>
                    </a:p>
                  </a:txBody>
                  <a:tcPr/>
                </a:tc>
                <a:tc>
                  <a:txBody>
                    <a:bodyPr/>
                    <a:lstStyle/>
                    <a:p>
                      <a:pPr algn="r"/>
                      <a:r>
                        <a:rPr lang="en-GB" sz="1400" dirty="0" smtClean="0"/>
                        <a:t>74,591</a:t>
                      </a:r>
                      <a:endParaRPr lang="en-GB" sz="1400" dirty="0"/>
                    </a:p>
                  </a:txBody>
                  <a:tcPr/>
                </a:tc>
              </a:tr>
            </a:tbl>
          </a:graphicData>
        </a:graphic>
      </p:graphicFrame>
      <p:sp>
        <p:nvSpPr>
          <p:cNvPr id="8" name="Rectangle 7"/>
          <p:cNvSpPr/>
          <p:nvPr/>
        </p:nvSpPr>
        <p:spPr>
          <a:xfrm>
            <a:off x="251720" y="5057695"/>
            <a:ext cx="8543833" cy="1477328"/>
          </a:xfrm>
          <a:prstGeom prst="rect">
            <a:avLst/>
          </a:prstGeom>
        </p:spPr>
        <p:txBody>
          <a:bodyPr wrap="square">
            <a:spAutoFit/>
          </a:bodyPr>
          <a:lstStyle/>
          <a:p>
            <a:r>
              <a:rPr lang="en-GB" dirty="0"/>
              <a:t>The </a:t>
            </a:r>
            <a:r>
              <a:rPr lang="en-GB" dirty="0" smtClean="0"/>
              <a:t>National Cardiovascular Intelligence Network (NCVIN) </a:t>
            </a:r>
            <a:r>
              <a:rPr lang="en-GB" dirty="0"/>
              <a:t>have recently published a </a:t>
            </a:r>
            <a:r>
              <a:rPr lang="en-GB" dirty="0" smtClean="0"/>
              <a:t>diabetes </a:t>
            </a:r>
            <a:r>
              <a:rPr lang="en-GB" dirty="0"/>
              <a:t>prevalence model for </a:t>
            </a:r>
            <a:r>
              <a:rPr lang="en-GB" dirty="0" smtClean="0"/>
              <a:t>local </a:t>
            </a:r>
            <a:r>
              <a:rPr lang="en-GB" dirty="0"/>
              <a:t>authorities and </a:t>
            </a:r>
            <a:r>
              <a:rPr lang="en-GB" dirty="0" smtClean="0"/>
              <a:t>CCGs. </a:t>
            </a:r>
            <a:r>
              <a:rPr lang="en-GB" dirty="0"/>
              <a:t>T</a:t>
            </a:r>
            <a:r>
              <a:rPr lang="en-GB" dirty="0" smtClean="0"/>
              <a:t>hese </a:t>
            </a:r>
            <a:r>
              <a:rPr lang="en-GB" dirty="0"/>
              <a:t>estimate the total diagnosed and </a:t>
            </a:r>
            <a:r>
              <a:rPr lang="en-GB" dirty="0" smtClean="0"/>
              <a:t>undiagnosed </a:t>
            </a:r>
            <a:r>
              <a:rPr lang="en-GB" dirty="0"/>
              <a:t>for people aged 16 and over in England and can be found </a:t>
            </a:r>
            <a:r>
              <a:rPr lang="en-GB" dirty="0" smtClean="0"/>
              <a:t>here:</a:t>
            </a:r>
            <a:endParaRPr lang="en-GB" dirty="0">
              <a:solidFill>
                <a:srgbClr val="00B050"/>
              </a:solidFill>
            </a:endParaRPr>
          </a:p>
          <a:p>
            <a:r>
              <a:rPr lang="en-GB" dirty="0" smtClean="0">
                <a:hlinkClick r:id="rId2"/>
              </a:rPr>
              <a:t>www.yhpho.org.uk/resource/view.aspx?RID=154049 </a:t>
            </a:r>
            <a:endParaRPr lang="en-GB" dirty="0"/>
          </a:p>
        </p:txBody>
      </p:sp>
    </p:spTree>
    <p:extLst>
      <p:ext uri="{BB962C8B-B14F-4D97-AF65-F5344CB8AC3E}">
        <p14:creationId xmlns:p14="http://schemas.microsoft.com/office/powerpoint/2010/main" val="1536711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Registrations - Characteristics</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9</a:t>
            </a:fld>
            <a:endParaRPr lang="en-GB" dirty="0"/>
          </a:p>
        </p:txBody>
      </p:sp>
      <p:sp>
        <p:nvSpPr>
          <p:cNvPr id="6" name="TextBox 5"/>
          <p:cNvSpPr txBox="1"/>
          <p:nvPr/>
        </p:nvSpPr>
        <p:spPr>
          <a:xfrm>
            <a:off x="704554" y="2132856"/>
            <a:ext cx="8064896" cy="923330"/>
          </a:xfrm>
          <a:prstGeom prst="rect">
            <a:avLst/>
          </a:prstGeom>
          <a:noFill/>
        </p:spPr>
        <p:txBody>
          <a:bodyPr wrap="square" rtlCol="0">
            <a:spAutoFit/>
          </a:bodyPr>
          <a:lstStyle/>
          <a:p>
            <a:pPr lvl="0"/>
            <a:r>
              <a:rPr lang="en-GB" b="1" dirty="0" smtClean="0">
                <a:solidFill>
                  <a:srgbClr val="005EB8"/>
                </a:solidFill>
              </a:rPr>
              <a:t>Figure 1</a:t>
            </a:r>
            <a:r>
              <a:rPr lang="en-GB" b="1" dirty="0">
                <a:solidFill>
                  <a:srgbClr val="005EB8"/>
                </a:solidFill>
              </a:rPr>
              <a:t>: Age and gender of patients with Type 1 diabetes in England and Wales, </a:t>
            </a:r>
            <a:r>
              <a:rPr lang="en-GB" b="1" dirty="0" smtClean="0">
                <a:solidFill>
                  <a:srgbClr val="005EB8"/>
                </a:solidFill>
              </a:rPr>
              <a:t>2015-2016</a:t>
            </a:r>
          </a:p>
          <a:p>
            <a:pPr lvl="0"/>
            <a:endParaRPr lang="en-GB" b="1" dirty="0">
              <a:solidFill>
                <a:srgbClr val="005EB8"/>
              </a:solidFill>
            </a:endParaRPr>
          </a:p>
        </p:txBody>
      </p:sp>
      <p:sp>
        <p:nvSpPr>
          <p:cNvPr id="7" name="Rectangle 6"/>
          <p:cNvSpPr/>
          <p:nvPr/>
        </p:nvSpPr>
        <p:spPr>
          <a:xfrm>
            <a:off x="704554" y="1196752"/>
            <a:ext cx="7178030" cy="830997"/>
          </a:xfrm>
          <a:prstGeom prst="rect">
            <a:avLst/>
          </a:prstGeom>
        </p:spPr>
        <p:txBody>
          <a:bodyPr wrap="square">
            <a:spAutoFit/>
          </a:bodyPr>
          <a:lstStyle/>
          <a:p>
            <a:pPr lvl="0">
              <a:spcBef>
                <a:spcPct val="20000"/>
              </a:spcBef>
            </a:pPr>
            <a:r>
              <a:rPr lang="en-GB" sz="2400" b="1" dirty="0" smtClean="0">
                <a:solidFill>
                  <a:srgbClr val="424D58"/>
                </a:solidFill>
              </a:rPr>
              <a:t>There is a higher proportion of males in those with Type 1 diabetes</a:t>
            </a:r>
            <a:endParaRPr lang="en-GB"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2" y="3045520"/>
            <a:ext cx="7595181" cy="312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908697"/>
      </p:ext>
    </p:extLst>
  </p:cSld>
  <p:clrMapOvr>
    <a:masterClrMapping/>
  </p:clrMapOvr>
</p:sld>
</file>

<file path=ppt/theme/theme1.xml><?xml version="1.0" encoding="utf-8"?>
<a:theme xmlns:a="http://schemas.openxmlformats.org/drawingml/2006/main" name="01_NHSDigital_template_Plain_Grey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C Publication Document" ma:contentTypeID="0x01010093EC64A4C5D74F74B7FE6AC601325A36000DFFA81A7DE45640BDB679156D0A5B85005399E94A21C7CE4A8DAA3F1632774223" ma:contentTypeVersion="37" ma:contentTypeDescription="Publication Document for IC Inventory" ma:contentTypeScope="" ma:versionID="9711fdf8ab248fc7d3dc227f0ea61d1f">
  <xsd:schema xmlns:xsd="http://www.w3.org/2001/XMLSchema" xmlns:p="http://schemas.microsoft.com/office/2006/metadata/properties" xmlns:ns1="http://schemas.microsoft.com/sharepoint/v3" xmlns:ns2="EC08415E-A315-4408-BC27-A51AC3964F15" xmlns:ns3="571813f5-a0bc-46c9-b194-e5bb5d6c3330" xmlns:ns4="http://schemas.microsoft.com/sharepoint/v3/fields" xmlns:ns5="d060a00d-7dd1-4370-aee3-7ea2541979bf" targetNamespace="http://schemas.microsoft.com/office/2006/metadata/properties" ma:root="true" ma:fieldsID="fe1059bcac9d1343551fd93bdd9223e2" ns1:_="" ns2:_="" ns3:_="" ns4:_="" ns5:_="">
    <xsd:import namespace="http://schemas.microsoft.com/sharepoint/v3"/>
    <xsd:import namespace="EC08415E-A315-4408-BC27-A51AC3964F15"/>
    <xsd:import namespace="571813f5-a0bc-46c9-b194-e5bb5d6c3330"/>
    <xsd:import namespace="http://schemas.microsoft.com/sharepoint/v3/fields"/>
    <xsd:import namespace="d060a00d-7dd1-4370-aee3-7ea2541979bf"/>
    <xsd:element name="properties">
      <xsd:complexType>
        <xsd:sequence>
          <xsd:element name="documentManagement">
            <xsd:complexType>
              <xsd:all>
                <xsd:element ref="ns2:AssetDescription"/>
                <xsd:element ref="ns3:AssetRecordId" minOccurs="0"/>
                <xsd:element ref="ns4:AssetType" minOccurs="0"/>
                <xsd:element ref="ns5:Topics" minOccurs="0"/>
                <xsd:element ref="ns5:Subtopics" minOccurs="0"/>
                <xsd:element ref="ns5:GeographicalGranularity" minOccurs="0"/>
                <xsd:element ref="ns5:GeographicalLevels" minOccurs="0"/>
                <xsd:element ref="ns5:KeywordText" minOccurs="0"/>
                <xsd:element ref="ns2:AssetPublisher" minOccurs="0"/>
                <xsd:element ref="ns1:PublicationDate"/>
                <xsd:element ref="ns1:CoverageBeginningDate" minOccurs="0"/>
                <xsd:element ref="ns1:CoverageEndDate" minOccurs="0"/>
                <xsd:element ref="ns1:IsCatalogue" minOccurs="0"/>
                <xsd:element ref="ns1:IsDownloadable" minOccurs="0"/>
                <xsd:element ref="ns1:CommsApproved" minOccurs="0"/>
                <xsd:element ref="ns2:RelatedLinks" minOccurs="0"/>
                <xsd:element ref="ns2:AlsoInterestedInLinks" minOccurs="0"/>
                <xsd:element ref="ns1:IsPublicationLive" minOccurs="0"/>
                <xsd:element ref="ns1:SortOrd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cationDate" ma:index="17" ma:displayName="Publication Date" ma:internalName="PublicationDate">
      <xsd:simpleType>
        <xsd:restriction base="dms:DateTime"/>
      </xsd:simpleType>
    </xsd:element>
    <xsd:element name="CoverageBeginningDate" ma:index="18" nillable="true" ma:displayName="Coverage Beginning Date" ma:format="DateOnly" ma:hidden="true" ma:internalName="CoverageBeginningDate" ma:readOnly="false">
      <xsd:simpleType>
        <xsd:restriction base="dms:DateTime"/>
      </xsd:simpleType>
    </xsd:element>
    <xsd:element name="CoverageEndDate" ma:index="19" nillable="true" ma:displayName="Coverage End Date" ma:format="DateOnly" ma:hidden="true" ma:internalName="CoverageEndDate" ma:readOnly="false">
      <xsd:simpleType>
        <xsd:restriction base="dms:DateTime"/>
      </xsd:simpleType>
    </xsd:element>
    <xsd:element name="IsCatalogue" ma:index="20" nillable="true" ma:displayName="Publish externally?" ma:default="TRUE" ma:description="Tick if 'yes'" ma:hidden="true" ma:internalName="IsCatalogue" ma:readOnly="false">
      <xsd:simpleType>
        <xsd:restriction base="dms:Boolean"/>
      </xsd:simpleType>
    </xsd:element>
    <xsd:element name="IsDownloadable" ma:index="21" nillable="true" ma:displayName="Is Downloadable" ma:default="TRUE" ma:hidden="true" ma:internalName="IsDownloadable" ma:readOnly="false">
      <xsd:simpleType>
        <xsd:restriction base="dms:Boolean"/>
      </xsd:simpleType>
    </xsd:element>
    <xsd:element name="CommsApproved" ma:index="22" nillable="true" ma:displayName="Comms Approved?" ma:default="FALSE" ma:description="Tick if 'yes'" ma:hidden="true" ma:internalName="CommsApproved" ma:readOnly="false">
      <xsd:simpleType>
        <xsd:restriction base="dms:Boolean"/>
      </xsd:simpleType>
    </xsd:element>
    <xsd:element name="IsPublicationLive" ma:index="25" nillable="true" ma:displayName="Is Publication Already Live?" ma:default="FALSE" ma:description="Controlled by custom code" ma:hidden="true" ma:internalName="IsPublicationLive" ma:readOnly="false">
      <xsd:simpleType>
        <xsd:restriction base="dms:Boolean"/>
      </xsd:simpleType>
    </xsd:element>
    <xsd:element name="SortOrder" ma:index="26" nillable="true" ma:displayName="Display order" ma:decimals="0" ma:default="0" ma:description="Display order for resources" ma:internalName="SortOrder" ma:percentage="FALSE">
      <xsd:simpleType>
        <xsd:restriction base="dms:Number">
          <xsd:minInclusive value="0"/>
        </xsd:restriction>
      </xsd:simpleType>
    </xsd:element>
  </xsd:schema>
  <xsd:schema xmlns:xsd="http://www.w3.org/2001/XMLSchema" xmlns:dms="http://schemas.microsoft.com/office/2006/documentManagement/types" targetNamespace="EC08415E-A315-4408-BC27-A51AC3964F15" elementFormDefault="qualified">
    <xsd:import namespace="http://schemas.microsoft.com/office/2006/documentManagement/types"/>
    <xsd:element name="AssetDescription" ma:index="5" ma:displayName="Description of this document" ma:internalName="AssetDescription" ma:readOnly="false">
      <xsd:simpleType>
        <xsd:restriction base="dms:Note"/>
      </xsd:simpleType>
    </xsd:element>
    <xsd:element name="AssetPublisher" ma:index="16" nillable="true" ma:displayName="Asset Publisher" ma:default="Health and Social Care Information Centre" ma:hidden="true" ma:internalName="AssetPublisher" ma:readOnly="false">
      <xsd:simpleType>
        <xsd:restriction base="dms:Text">
          <xsd:maxLength value="50"/>
        </xsd:restriction>
      </xsd:simpleType>
    </xsd:element>
    <xsd:element name="RelatedLinks" ma:index="23" nillable="true" ma:displayName="Related Links" ma:hidden="true" ma:internalName="RelatedLinks" ma:readOnly="false">
      <xsd:simpleType>
        <xsd:restriction base="dms:Note"/>
      </xsd:simpleType>
    </xsd:element>
    <xsd:element name="AlsoInterestedInLinks" ma:index="24" nillable="true" ma:displayName="Also interested in" ma:hidden="true" ma:internalName="AlsoInterestedInLinks" ma:readOnly="false">
      <xsd:simpleType>
        <xsd:restriction base="dms:Note"/>
      </xsd:simpleType>
    </xsd:element>
  </xsd:schema>
  <xsd:schema xmlns:xsd="http://www.w3.org/2001/XMLSchema" xmlns:dms="http://schemas.microsoft.com/office/2006/documentManagement/types" targetNamespace="571813f5-a0bc-46c9-b194-e5bb5d6c3330" elementFormDefault="qualified">
    <xsd:import namespace="http://schemas.microsoft.com/office/2006/documentManagement/types"/>
    <xsd:element name="AssetRecordId" ma:index="9" nillable="true" ma:displayName="Asset Record Id" ma:internalName="AssetRecordId" ma:readOnly="true">
      <xsd:simpleType>
        <xsd:restriction base="dms:Text"/>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AssetType" ma:index="10" nillable="true" ma:displayName="Asset Type" ma:hidden="true" ma:internalName="AssetType" ma:readOnly="false">
      <xsd:simpleType>
        <xsd:restriction base="dms:Note"/>
      </xsd:simpleType>
    </xsd:element>
  </xsd:schema>
  <xsd:schema xmlns:xsd="http://www.w3.org/2001/XMLSchema" xmlns:dms="http://schemas.microsoft.com/office/2006/documentManagement/types" targetNamespace="d060a00d-7dd1-4370-aee3-7ea2541979bf" elementFormDefault="qualified">
    <xsd:import namespace="http://schemas.microsoft.com/office/2006/documentManagement/types"/>
    <xsd:element name="Topics" ma:index="11" nillable="true" ma:displayName="Topics" ma:hidden="true" ma:internalName="Topics" ma:readOnly="false">
      <xsd:simpleType>
        <xsd:restriction base="dms:Note"/>
      </xsd:simpleType>
    </xsd:element>
    <xsd:element name="Subtopics" ma:index="12" nillable="true" ma:displayName="Subtopics" ma:hidden="true" ma:internalName="Subtopics" ma:readOnly="false">
      <xsd:simpleType>
        <xsd:restriction base="dms:Unknown"/>
      </xsd:simpleType>
    </xsd:element>
    <xsd:element name="GeographicalGranularity" ma:index="13" nillable="true" ma:displayName="Geographical Granularity" ma:hidden="true" ma:internalName="GeographicalGranularity" ma:readOnly="false">
      <xsd:simpleType>
        <xsd:restriction base="dms:Note"/>
      </xsd:simpleType>
    </xsd:element>
    <xsd:element name="GeographicalLevels" ma:index="14" nillable="true" ma:displayName="Geographical Coverage" ma:hidden="true" ma:internalName="GeographicalLevels" ma:readOnly="false">
      <xsd:simpleType>
        <xsd:restriction base="dms:Note"/>
      </xsd:simpleType>
    </xsd:element>
    <xsd:element name="KeywordText" ma:index="15" nillable="true" ma:displayName="Keywords" ma:hidden="true" ma:internalName="KeywordTex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Order xmlns="http://schemas.microsoft.com/sharepoint/v3">1</SortOrder>
    <GeographicalGranularity xmlns="d060a00d-7dd1-4370-aee3-7ea2541979bf" xsi:nil="true"/>
    <GeographicalLevels xmlns="d060a00d-7dd1-4370-aee3-7ea2541979bf" xsi:nil="true"/>
    <AlsoInterestedInLinks xmlns="EC08415E-A315-4408-BC27-A51AC3964F15" xsi:nil="true"/>
    <Topics xmlns="d060a00d-7dd1-4370-aee3-7ea2541979bf" xsi:nil="true"/>
    <AssetPublisher xmlns="EC08415E-A315-4408-BC27-A51AC3964F15">Health and Social Care Information Centre</AssetPublisher>
    <IsPublicationLive xmlns="http://schemas.microsoft.com/sharepoint/v3">true</IsPublicationLive>
    <Subtopics xmlns="d060a00d-7dd1-4370-aee3-7ea2541979bf" xsi:nil="true"/>
    <KeywordText xmlns="d060a00d-7dd1-4370-aee3-7ea2541979bf" xsi:nil="true"/>
    <CommsApproved xmlns="http://schemas.microsoft.com/sharepoint/v3">true</CommsApproved>
    <IsDownloadable xmlns="http://schemas.microsoft.com/sharepoint/v3">false</IsDownloadable>
    <PublicationDate xmlns="http://schemas.microsoft.com/sharepoint/v3">2017-01-31T00:00:00+00:00</PublicationDate>
    <CoverageEndDate xmlns="http://schemas.microsoft.com/sharepoint/v3" xsi:nil="true"/>
    <AssetDescription xmlns="EC08415E-A315-4408-BC27-A51AC3964F15">&lt;div&gt;National Diabetes Audit - 2015-2016: Report 1, Care Processes and Treatment Targets - Power Point Presentation &lt;/div&gt;</AssetDescription>
    <IsCatalogue xmlns="http://schemas.microsoft.com/sharepoint/v3">true</IsCatalogue>
    <CoverageBeginningDate xmlns="http://schemas.microsoft.com/sharepoint/v3" xsi:nil="true"/>
    <RelatedLinks xmlns="EC08415E-A315-4408-BC27-A51AC3964F15" xsi:nil="true"/>
    <AssetType xmlns="http://schemas.microsoft.com/sharepoint/v3/fields">832|Audit;</AssetType>
    <AssetRecordId xmlns="571813f5-a0bc-46c9-b194-e5bb5d6c3330">PUB2324123244</AssetRecordId>
  </documentManagement>
</p:properties>
</file>

<file path=customXml/itemProps1.xml><?xml version="1.0" encoding="utf-8"?>
<ds:datastoreItem xmlns:ds="http://schemas.openxmlformats.org/officeDocument/2006/customXml" ds:itemID="{3D8C41E9-5AA9-4155-A9FE-0A663F4E8980}"/>
</file>

<file path=customXml/itemProps2.xml><?xml version="1.0" encoding="utf-8"?>
<ds:datastoreItem xmlns:ds="http://schemas.openxmlformats.org/officeDocument/2006/customXml" ds:itemID="{8E65FAD7-1772-4B28-AB63-B9EEC934DA0C}"/>
</file>

<file path=customXml/itemProps3.xml><?xml version="1.0" encoding="utf-8"?>
<ds:datastoreItem xmlns:ds="http://schemas.openxmlformats.org/officeDocument/2006/customXml" ds:itemID="{EBE7B8C8-2ED4-4EAF-BDA0-3C61C7B2CA08}"/>
</file>

<file path=docProps/app.xml><?xml version="1.0" encoding="utf-8"?>
<Properties xmlns="http://schemas.openxmlformats.org/officeDocument/2006/extended-properties" xmlns:vt="http://schemas.openxmlformats.org/officeDocument/2006/docPropsVTypes">
  <Template>01_NHSDigital_template_Plain_Grey_v1</Template>
  <TotalTime>10047</TotalTime>
  <Words>4408</Words>
  <Application>Microsoft Office PowerPoint</Application>
  <PresentationFormat>On-screen Show (4:3)</PresentationFormat>
  <Paragraphs>695</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01_NHSDigital_template_Plain_Grey_v1</vt:lpstr>
      <vt:lpstr>PowerPoint Presentation</vt:lpstr>
      <vt:lpstr>PowerPoint Presentation</vt:lpstr>
      <vt:lpstr>Introduction</vt:lpstr>
      <vt:lpstr>Aims and Objectives</vt:lpstr>
      <vt:lpstr>Key Findings</vt:lpstr>
      <vt:lpstr>Recommendations</vt:lpstr>
      <vt:lpstr>National Diabetes Audit 2015-2016</vt:lpstr>
      <vt:lpstr>Registrations</vt:lpstr>
      <vt:lpstr>Registrations - Characteristics</vt:lpstr>
      <vt:lpstr>Registrations - Characteristics</vt:lpstr>
      <vt:lpstr>Participation</vt:lpstr>
      <vt:lpstr>National Diabetes Audit 2015-2016</vt:lpstr>
      <vt:lpstr>Care Processes</vt:lpstr>
      <vt:lpstr>Care Processes – Time Series</vt:lpstr>
      <vt:lpstr>Care Processes – By Age</vt:lpstr>
      <vt:lpstr>Care Processes – Learning Disabilities</vt:lpstr>
      <vt:lpstr>Care Processes - Locality Variation, Type 1</vt:lpstr>
      <vt:lpstr>Care Processes - Locality Variation, Type 2</vt:lpstr>
      <vt:lpstr>Care Processes – CCG/LHB information</vt:lpstr>
      <vt:lpstr>Care Processes – Comments</vt:lpstr>
      <vt:lpstr>Structured Education - Offered</vt:lpstr>
      <vt:lpstr>Structured Education - Attended</vt:lpstr>
      <vt:lpstr>Structured Education - Comment</vt:lpstr>
      <vt:lpstr>Structured Education – A View Point</vt:lpstr>
      <vt:lpstr>National Diabetes Audit 2015-2016</vt:lpstr>
      <vt:lpstr>Treatment Targets</vt:lpstr>
      <vt:lpstr>Treatment Target – Time Series</vt:lpstr>
      <vt:lpstr>Treatment Target – By Age</vt:lpstr>
      <vt:lpstr>Treatment Targets – Learning disability</vt:lpstr>
      <vt:lpstr>Treatment Targets - Locality Variation, Type 1</vt:lpstr>
      <vt:lpstr>Treatment targets - Locality Variation, Type 2</vt:lpstr>
      <vt:lpstr>Treatment Targets – CCG/LHB information</vt:lpstr>
      <vt:lpstr>Treatment Targets – Impact of Patient Characteristics</vt:lpstr>
      <vt:lpstr>Treatment Targets – Impact of Patient Characteristics</vt:lpstr>
      <vt:lpstr>Treatment Targets – Comments</vt:lpstr>
      <vt:lpstr>National Diabetes Audit 2015-2016</vt:lpstr>
      <vt:lpstr>Definitions</vt:lpstr>
      <vt:lpstr>Definitions</vt:lpstr>
      <vt:lpstr>Footnotes</vt:lpstr>
      <vt:lpstr>Additional information</vt:lpstr>
      <vt:lpstr>National Diabetes Audit  Report 1: Care processes and treatment targets, 2015-2016</vt:lpstr>
    </vt:vector>
  </TitlesOfParts>
  <Company>Health &amp; Social Care Information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Diabetes Audit - 2015-2016: Report 1, Care Processes and Treatment Targets - PowerPoint</dc:title>
  <dc:creator>Bourne, Adrian</dc:creator>
  <cp:lastModifiedBy>Cartwright, Cher</cp:lastModifiedBy>
  <cp:revision>354</cp:revision>
  <cp:lastPrinted>2014-12-18T12:02:32Z</cp:lastPrinted>
  <dcterms:created xsi:type="dcterms:W3CDTF">2016-08-15T10:53:17Z</dcterms:created>
  <dcterms:modified xsi:type="dcterms:W3CDTF">2017-01-26T15:47:47Z</dcterms:modified>
  <cp:contentType>IC Publication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0x01010093EC64A4C5D74F74B7FE6AC601325A36000DFFA81A7DE45640BDB679156D0A5B85005399E94A21C7CE4A8DAA3F1632774223</vt:lpwstr>
  </property>
  <property fmtid="{D5CDD505-2E9C-101B-9397-08002B2CF9AE}" pid="3" name="hscicOrgProfessionalGroup">
    <vt:lpwstr/>
  </property>
  <property fmtid="{D5CDD505-2E9C-101B-9397-08002B2CF9AE}" pid="4" name="hscicOrgAboutUs">
    <vt:lpwstr/>
  </property>
  <property fmtid="{D5CDD505-2E9C-101B-9397-08002B2CF9AE}" pid="5" name="hscicOrgOfficeLocation">
    <vt:lpwstr/>
  </property>
  <property fmtid="{D5CDD505-2E9C-101B-9397-08002B2CF9AE}" pid="6" name="TaxCatchAll">
    <vt:lpwstr>91;#Marketing and communications|f1d3a16b-0544-4f51-866b-b180190a235d</vt:lpwstr>
  </property>
  <property fmtid="{D5CDD505-2E9C-101B-9397-08002B2CF9AE}" pid="7" name="HeaderStyleDefinitions">
    <vt:lpwstr/>
  </property>
  <property fmtid="{D5CDD505-2E9C-101B-9397-08002B2CF9AE}" pid="8" name="hscicOrgPortfolioDomain">
    <vt:lpwstr/>
  </property>
  <property fmtid="{D5CDD505-2E9C-101B-9397-08002B2CF9AE}" pid="9" name="k5f85a19a9254bc483709d4dbf407442">
    <vt:lpwstr>Marketing and communications|f1d3a16b-0544-4f51-866b-b180190a235d</vt:lpwstr>
  </property>
  <property fmtid="{D5CDD505-2E9C-101B-9397-08002B2CF9AE}" pid="10" name="hscicOrgCorporateFunction">
    <vt:lpwstr>91;#Marketing and communications|f1d3a16b-0544-4f51-866b-b180190a235d</vt:lpwstr>
  </property>
</Properties>
</file>